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44" r:id="rId1"/>
  </p:sldMasterIdLst>
  <p:notesMasterIdLst>
    <p:notesMasterId r:id="rId57"/>
  </p:notesMasterIdLst>
  <p:handoutMasterIdLst>
    <p:handoutMasterId r:id="rId58"/>
  </p:handoutMasterIdLst>
  <p:sldIdLst>
    <p:sldId id="256" r:id="rId2"/>
    <p:sldId id="301" r:id="rId3"/>
    <p:sldId id="258" r:id="rId4"/>
    <p:sldId id="280" r:id="rId5"/>
    <p:sldId id="341" r:id="rId6"/>
    <p:sldId id="340" r:id="rId7"/>
    <p:sldId id="348" r:id="rId8"/>
    <p:sldId id="336" r:id="rId9"/>
    <p:sldId id="342" r:id="rId10"/>
    <p:sldId id="303" r:id="rId11"/>
    <p:sldId id="259" r:id="rId12"/>
    <p:sldId id="260" r:id="rId13"/>
    <p:sldId id="282" r:id="rId14"/>
    <p:sldId id="352" r:id="rId15"/>
    <p:sldId id="353" r:id="rId16"/>
    <p:sldId id="283" r:id="rId17"/>
    <p:sldId id="289" r:id="rId18"/>
    <p:sldId id="290" r:id="rId19"/>
    <p:sldId id="306" r:id="rId20"/>
    <p:sldId id="307" r:id="rId21"/>
    <p:sldId id="308" r:id="rId22"/>
    <p:sldId id="309" r:id="rId23"/>
    <p:sldId id="285" r:id="rId24"/>
    <p:sldId id="291" r:id="rId25"/>
    <p:sldId id="354" r:id="rId26"/>
    <p:sldId id="294" r:id="rId27"/>
    <p:sldId id="310" r:id="rId28"/>
    <p:sldId id="286" r:id="rId29"/>
    <p:sldId id="287" r:id="rId30"/>
    <p:sldId id="312" r:id="rId31"/>
    <p:sldId id="314" r:id="rId32"/>
    <p:sldId id="315" r:id="rId33"/>
    <p:sldId id="316" r:id="rId34"/>
    <p:sldId id="343" r:id="rId35"/>
    <p:sldId id="338" r:id="rId36"/>
    <p:sldId id="318" r:id="rId37"/>
    <p:sldId id="344" r:id="rId38"/>
    <p:sldId id="319" r:id="rId39"/>
    <p:sldId id="320" r:id="rId40"/>
    <p:sldId id="339" r:id="rId41"/>
    <p:sldId id="321" r:id="rId42"/>
    <p:sldId id="323" r:id="rId43"/>
    <p:sldId id="302" r:id="rId44"/>
    <p:sldId id="345" r:id="rId45"/>
    <p:sldId id="335" r:id="rId46"/>
    <p:sldId id="346" r:id="rId47"/>
    <p:sldId id="331" r:id="rId48"/>
    <p:sldId id="332" r:id="rId49"/>
    <p:sldId id="334" r:id="rId50"/>
    <p:sldId id="333" r:id="rId51"/>
    <p:sldId id="349" r:id="rId52"/>
    <p:sldId id="350" r:id="rId53"/>
    <p:sldId id="351" r:id="rId54"/>
    <p:sldId id="347" r:id="rId55"/>
    <p:sldId id="300" r:id="rId56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oros Christophorou" initials="C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3399FF"/>
    <a:srgbClr val="339933"/>
    <a:srgbClr val="33CC33"/>
    <a:srgbClr val="00CC66"/>
    <a:srgbClr val="FF3300"/>
    <a:srgbClr val="FF66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3060" autoAdjust="0"/>
  </p:normalViewPr>
  <p:slideViewPr>
    <p:cSldViewPr>
      <p:cViewPr>
        <p:scale>
          <a:sx n="52" d="100"/>
          <a:sy n="52" d="100"/>
        </p:scale>
        <p:origin x="122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1902"/>
    </p:cViewPr>
  </p:sorterViewPr>
  <p:notesViewPr>
    <p:cSldViewPr>
      <p:cViewPr varScale="1">
        <p:scale>
          <a:sx n="79" d="100"/>
          <a:sy n="79" d="100"/>
        </p:scale>
        <p:origin x="-1092" y="-96"/>
      </p:cViewPr>
      <p:guideLst>
        <p:guide orient="horz" pos="2305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386" y="0"/>
            <a:ext cx="4161176" cy="36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 defTabSz="966056">
              <a:defRPr sz="1700" b="0">
                <a:latin typeface="Calibri" pitchFamily="34" charset="0"/>
              </a:defRPr>
            </a:lvl1pPr>
          </a:lstStyle>
          <a:p>
            <a:r>
              <a:rPr lang="en-US"/>
              <a:t>[1]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386" y="6947331"/>
            <a:ext cx="4161176" cy="36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 defTabSz="966056">
              <a:defRPr sz="1700" b="0">
                <a:latin typeface="Calibri" pitchFamily="34" charset="0"/>
              </a:defRPr>
            </a:lvl1pPr>
          </a:lstStyle>
          <a:p>
            <a:fld id="{B7160497-3E44-45B1-9F79-9AB08A864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97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1176" cy="36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defTabSz="966056">
              <a:defRPr sz="1300" b="0"/>
            </a:lvl1pPr>
          </a:lstStyle>
          <a:p>
            <a:endParaRPr lang="el-GR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386" y="0"/>
            <a:ext cx="4161176" cy="36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 defTabSz="966056">
              <a:defRPr sz="1300" b="0"/>
            </a:lvl1pPr>
          </a:lstStyle>
          <a:p>
            <a:r>
              <a:rPr lang="en-US"/>
              <a:t>[1]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776" y="3474509"/>
            <a:ext cx="7679648" cy="329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331"/>
            <a:ext cx="4161176" cy="36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defTabSz="966056">
              <a:defRPr sz="1300" b="0"/>
            </a:lvl1pPr>
          </a:lstStyle>
          <a:p>
            <a:endParaRPr lang="el-GR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386" y="6947331"/>
            <a:ext cx="4161176" cy="36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 defTabSz="966056">
              <a:defRPr sz="1300" b="0"/>
            </a:lvl1pPr>
          </a:lstStyle>
          <a:p>
            <a:fld id="{64EB64FC-9EEC-4619-8FE6-EA871CAB7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04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B5073-0B3B-4174-B0C8-941C9CC900AA}" type="slidenum">
              <a:rPr lang="en-US"/>
              <a:pPr/>
              <a:t>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8FE47-6582-488A-945F-66B7D81D252F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76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8FE47-6582-488A-945F-66B7D81D252F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76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DBE2E-A33D-42A6-A8A8-2A704183431F}" type="slidenum">
              <a:rPr lang="en-US"/>
              <a:pPr/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97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008AD-1B8E-45A8-AE84-5ECDE628E08C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3174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888E1-B4CA-4A84-8076-876B4E7FA46D}" type="slidenum">
              <a:rPr lang="en-US"/>
              <a:pPr/>
              <a:t>15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3482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27569-3945-4296-9306-25A7C1011E95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3686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7BD14-DE88-4438-850E-15CC3BD49F24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30DA5-9A08-488B-87E6-3C83DAEA01C9}" type="slidenum">
              <a:rPr lang="en-US"/>
              <a:pPr/>
              <a:t>18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D7346-6A0C-4DC7-BB87-9C9AC5610087}" type="slidenum">
              <a:rPr lang="en-US"/>
              <a:pPr/>
              <a:t>19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CC0B-F9F0-4507-8467-24BB34A8117F}" type="slidenum">
              <a:rPr lang="en-US"/>
              <a:pPr/>
              <a:t>20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50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8D49F-6625-41E7-B879-968D5FF13D9B}" type="slidenum">
              <a:rPr lang="en-US"/>
              <a:pPr/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150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4A296-DEE5-4FCA-9D16-FCE0A3F70059}" type="slidenum">
              <a:rPr lang="en-US"/>
              <a:pPr/>
              <a:t>22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710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2588C-F2B4-417E-A498-1728B10A577D}" type="slidenum">
              <a:rPr lang="en-US"/>
              <a:pPr/>
              <a:t>23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915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BEBFB-891D-4E7B-9934-0C15925F30A4}" type="slidenum">
              <a:rPr lang="en-US"/>
              <a:pPr/>
              <a:t>25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120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BEBFB-891D-4E7B-9934-0C15925F30A4}" type="slidenum">
              <a:rPr lang="en-US"/>
              <a:pPr/>
              <a:t>26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120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F2DC0-5278-4AAF-9ACF-19D4A0774FE6}" type="slidenum">
              <a:rPr lang="en-US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32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28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81A51-FA13-49BE-9E94-A84E663A642A}" type="slidenum">
              <a:rPr lang="en-US"/>
              <a:pPr/>
              <a:t>29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734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E3CFD-5A13-4528-81B4-E82615B02C62}" type="slidenum">
              <a:rPr lang="en-US"/>
              <a:pPr/>
              <a:t>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355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39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40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4B65-5094-4649-B271-057457FEF719}" type="slidenum">
              <a:rPr lang="en-US"/>
              <a:pPr/>
              <a:t>41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530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1C087-43E4-49DE-9797-8C824A8C2957}" type="slidenum">
              <a:rPr lang="en-US"/>
              <a:pPr/>
              <a:t>42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6554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9CECC-A11C-4F70-91AA-45590F0805F4}" type="slidenum">
              <a:rPr lang="en-US"/>
              <a:pPr/>
              <a:t>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560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80C6E-E1D1-425F-B77B-34B95D87C446}" type="slidenum">
              <a:rPr lang="en-US"/>
              <a:pPr/>
              <a:t>43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8397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80C6E-E1D1-425F-B77B-34B95D87C446}" type="slidenum">
              <a:rPr lang="en-US"/>
              <a:pPr/>
              <a:t>44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8397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80C6E-E1D1-425F-B77B-34B95D87C446}" type="slidenum">
              <a:rPr lang="en-US"/>
              <a:pPr/>
              <a:t>45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8397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8FE47-6582-488A-945F-66B7D81D252F}" type="slidenum">
              <a:rPr lang="en-US"/>
              <a:pPr/>
              <a:t>46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76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8FE47-6582-488A-945F-66B7D81D252F}" type="slidenum">
              <a:rPr lang="en-US"/>
              <a:pPr/>
              <a:t>47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76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8FE47-6582-488A-945F-66B7D81D252F}" type="slidenum">
              <a:rPr lang="en-US"/>
              <a:pPr/>
              <a:t>48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76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8FE47-6582-488A-945F-66B7D81D252F}" type="slidenum">
              <a:rPr lang="en-US"/>
              <a:pPr/>
              <a:t>49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76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A47F3-195C-4EB2-95D0-8E302DF03668}" type="slidenum">
              <a:rPr lang="en-US"/>
              <a:pPr/>
              <a:t>50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8602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56E7D-62F1-4C3A-ACE5-914677E75E2B}" type="slidenum">
              <a:rPr lang="en-US"/>
              <a:pPr/>
              <a:t>51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8806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6E510-3ADB-47F2-A4EE-7A8534A94EE7}" type="slidenum">
              <a:rPr lang="en-US"/>
              <a:pPr/>
              <a:t>52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9011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9CECC-A11C-4F70-91AA-45590F0805F4}" type="slidenum">
              <a:rPr lang="en-US"/>
              <a:pPr/>
              <a:t>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560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E3CFD-5A13-4528-81B4-E82615B02C62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355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9CECC-A11C-4F70-91AA-45590F0805F4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560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E3CFD-5A13-4528-81B4-E82615B02C62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355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E3CFD-5A13-4528-81B4-E82615B02C62}" type="slidenum">
              <a:rPr lang="en-US"/>
              <a:pPr/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3556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[1]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sz="4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6B1752-715F-4507-857C-86E095F8D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A5FE9C4-7293-4B05-8937-48E302818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0B4A-C416-44D6-988B-E67A615E6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0D25-FD00-4E87-AD4C-10F341A1E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FE6E-8A7B-4361-8E1E-B3EA2E1F59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569600"/>
            <a:ext cx="8531352" cy="5288400"/>
          </a:xfrm>
        </p:spPr>
        <p:txBody>
          <a:bodyPr/>
          <a:lstStyle>
            <a:lvl1pPr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8BFB-0AD6-41EA-86EF-F7BDBC257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itle and Content-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531352" cy="1219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569600"/>
            <a:ext cx="8531352" cy="5288400"/>
          </a:xfrm>
        </p:spPr>
        <p:txBody>
          <a:bodyPr/>
          <a:lstStyle>
            <a:lvl1pPr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7F88-4649-4A51-BDDE-5B794F7DA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el 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F3C1EA-329F-49C9-9B3F-16D4E4518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27D03F-5DB7-4019-9643-880866523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17D2D4-F8D1-4C55-B987-4E1F04B8B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4AE09A-C19C-4E09-BA5C-EE1054788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7958D9-7982-42F8-A339-6BCECA987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B076D4-78D6-4AD6-A15C-C801C51F0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570038"/>
            <a:ext cx="8531225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F463B5-D14D-43D8-8880-9C9993573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7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5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hd.org/_exhibits/mechanoids/abacus-1-AJHD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slide" Target="slide3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alice.pandorabot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5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l-GR" dirty="0"/>
              <a:t>Εισαγωγή στους Υπολογιστές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362200" y="2057400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/>
              <a:t>ΕΠΛ 003: </a:t>
            </a:r>
            <a:br>
              <a:rPr lang="el-GR" sz="2800" dirty="0"/>
            </a:br>
            <a:r>
              <a:rPr lang="el-GR" sz="3100" dirty="0" err="1"/>
              <a:t>ΕπιστΗμη</a:t>
            </a:r>
            <a:r>
              <a:rPr lang="el-GR" sz="3100" dirty="0"/>
              <a:t> της </a:t>
            </a:r>
            <a:r>
              <a:rPr lang="el-GR" sz="3100" dirty="0" err="1"/>
              <a:t>ΠληροφορικΗς</a:t>
            </a:r>
            <a:r>
              <a:rPr lang="el-GR" sz="3100" dirty="0"/>
              <a:t> και </a:t>
            </a:r>
            <a:r>
              <a:rPr lang="el-GR" sz="3100" dirty="0" err="1"/>
              <a:t>ΠληροφορικΑ</a:t>
            </a:r>
            <a:r>
              <a:rPr lang="el-GR" sz="3100" dirty="0"/>
              <a:t> </a:t>
            </a:r>
            <a:r>
              <a:rPr lang="el-GR" sz="3100" dirty="0" err="1"/>
              <a:t>ΣυστΗματα</a:t>
            </a:r>
            <a:endParaRPr lang="en-US" sz="3100" dirty="0">
              <a:latin typeface="Calibri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 bwMode="auto">
          <a:xfrm>
            <a:off x="2425521" y="4343400"/>
            <a:ext cx="670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600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Δρ. </a:t>
            </a:r>
            <a:r>
              <a:rPr lang="el-GR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Κουζαπάς</a:t>
            </a: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Δημήτριος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 eaLnBrk="1" hangingPunct="1"/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Πανεπιστήμιο Κύπρου - Τμήμα Πληροφορικής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Υπολογιστικά συστήματα: Στρώματα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82E967C-1304-416E-A364-A79A3A7FEF2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152401" y="1570038"/>
            <a:ext cx="8839199" cy="4906962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b="0" dirty="0"/>
              <a:t>Τα υπολογιστικά συστήματα χαρακτηρίζονται από </a:t>
            </a:r>
            <a:r>
              <a:rPr lang="el-GR" dirty="0"/>
              <a:t>πολυπλοκότητα</a:t>
            </a:r>
            <a:r>
              <a:rPr lang="el-GR" b="0" dirty="0"/>
              <a:t> και </a:t>
            </a:r>
            <a:r>
              <a:rPr lang="el-GR" dirty="0"/>
              <a:t>ιεραρχική οργάνωση</a:t>
            </a:r>
            <a:r>
              <a:rPr lang="el-GR" b="0" dirty="0"/>
              <a:t>. </a:t>
            </a:r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b="0" dirty="0"/>
              <a:t>Η πολυπλοκότητα οφείλεται στο ότι αποτελούνται από πολλά μέρη, τα οποία αλληλεπιδρούν μεταξύ τους για να εκτελεστεί κάποια λειτουργία.</a:t>
            </a:r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b="0" dirty="0"/>
              <a:t>Η ιεραρχική οργάνωση είναι επομένως απαραίτητη!</a:t>
            </a:r>
          </a:p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b="0" dirty="0"/>
              <a:t>Τα τμήματα του υπολογιστικού συστήματος κατανέμονται σε 6 οργανωτικά επίπεδα (Στρώματα).</a:t>
            </a:r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b="0" dirty="0"/>
              <a:t>Το κάθε επίπεδο έχει τις δικές του λειτουργίες</a:t>
            </a:r>
          </a:p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b="0" dirty="0"/>
              <a:t>Η λειτουργία κάθε επιπέδου στηρίζεται στην λειτουργία των χαμηλότερων επιπέδων και με τη σειρά του κάθε επίπεδο βοηθά στη λειτουργία των ανωτέρων του επιπέδων.</a:t>
            </a:r>
          </a:p>
        </p:txBody>
      </p:sp>
    </p:spTree>
    <p:extLst>
      <p:ext uri="{BB962C8B-B14F-4D97-AF65-F5344CB8AC3E}">
        <p14:creationId xmlns:p14="http://schemas.microsoft.com/office/powerpoint/2010/main" val="29982623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Υπολογιστικά συστήματα: Στρώματα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727200"/>
            <a:ext cx="3733800" cy="4800600"/>
            <a:chOff x="228600" y="1727200"/>
            <a:chExt cx="3733800" cy="4800600"/>
          </a:xfrm>
        </p:grpSpPr>
        <p:sp>
          <p:nvSpPr>
            <p:cNvPr id="26628" name="Rectangle 15"/>
            <p:cNvSpPr>
              <a:spLocks noChangeArrowheads="1"/>
            </p:cNvSpPr>
            <p:nvPr/>
          </p:nvSpPr>
          <p:spPr bwMode="auto">
            <a:xfrm>
              <a:off x="228600" y="1727200"/>
              <a:ext cx="3733800" cy="480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Επικοινωνία</a:t>
              </a:r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26629" name="Rectangle 16"/>
            <p:cNvSpPr>
              <a:spLocks noChangeArrowheads="1"/>
            </p:cNvSpPr>
            <p:nvPr/>
          </p:nvSpPr>
          <p:spPr bwMode="auto">
            <a:xfrm>
              <a:off x="381000" y="2184400"/>
              <a:ext cx="3505200" cy="41910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Εφαρμογές</a:t>
              </a:r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26630" name="Rectangle 17"/>
            <p:cNvSpPr>
              <a:spLocks noChangeArrowheads="1"/>
            </p:cNvSpPr>
            <p:nvPr/>
          </p:nvSpPr>
          <p:spPr bwMode="auto">
            <a:xfrm>
              <a:off x="533400" y="2717800"/>
              <a:ext cx="3200400" cy="34290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Προγραμματισμός</a:t>
              </a:r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26631" name="Rectangle 18"/>
            <p:cNvSpPr>
              <a:spLocks noChangeArrowheads="1"/>
            </p:cNvSpPr>
            <p:nvPr/>
          </p:nvSpPr>
          <p:spPr bwMode="auto">
            <a:xfrm>
              <a:off x="685800" y="3175000"/>
              <a:ext cx="2895600" cy="27432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Λειτουργικό Σύστημα</a:t>
              </a:r>
              <a:endParaRPr lang="en-US" b="0" i="1" dirty="0">
                <a:latin typeface="Calibri" pitchFamily="34" charset="0"/>
              </a:endParaRPr>
            </a:p>
            <a:p>
              <a:pPr algn="ctr"/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26632" name="Rectangle 19"/>
            <p:cNvSpPr>
              <a:spLocks noChangeArrowheads="1"/>
            </p:cNvSpPr>
            <p:nvPr/>
          </p:nvSpPr>
          <p:spPr bwMode="auto">
            <a:xfrm>
              <a:off x="914400" y="3708400"/>
              <a:ext cx="2438400" cy="19050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Υλικό</a:t>
              </a:r>
              <a:endParaRPr lang="en-US" b="0" i="1" dirty="0">
                <a:latin typeface="Calibri" pitchFamily="34" charset="0"/>
              </a:endParaRPr>
            </a:p>
          </p:txBody>
        </p:sp>
        <p:sp>
          <p:nvSpPr>
            <p:cNvPr id="26633" name="Rectangle 20"/>
            <p:cNvSpPr>
              <a:spLocks noChangeArrowheads="1"/>
            </p:cNvSpPr>
            <p:nvPr/>
          </p:nvSpPr>
          <p:spPr bwMode="auto">
            <a:xfrm>
              <a:off x="1143000" y="4241800"/>
              <a:ext cx="2057400" cy="12192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l-GR" b="0" i="1" dirty="0">
                  <a:latin typeface="Calibri" pitchFamily="34" charset="0"/>
                </a:rPr>
                <a:t>Δεδομένα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82E967C-1304-416E-A364-A79A3A7FEF2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 descr="http://ebooks.edu.gr/modules/ebook/show.php/DSB103/173/1205,4405/images/img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90914"/>
            <a:ext cx="4969354" cy="48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dirty="0" err="1">
                <a:solidFill>
                  <a:schemeClr val="tx1"/>
                </a:solidFill>
              </a:rPr>
              <a:t>Αφαιρετικότητα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8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916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/>
              <a:t>H</a:t>
            </a:r>
            <a:r>
              <a:rPr lang="el-GR" sz="3600" dirty="0"/>
              <a:t> διανοητική διεργασία κατά την οποία</a:t>
            </a:r>
            <a:r>
              <a:rPr lang="en-US" sz="3600" dirty="0"/>
              <a:t>:</a:t>
            </a:r>
            <a:endParaRPr lang="el-GR" sz="3600" dirty="0"/>
          </a:p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3600" dirty="0"/>
              <a:t>Αγνοούμε τις περίπλοκες λεπτομέρειες για το πώς δουλεύει μια συσκευή</a:t>
            </a:r>
          </a:p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3600" dirty="0"/>
              <a:t>Διατηρούμε μόνο όσες πληροφορίες είναι απολύτως απαραίτητες για να επιτύχουμε τον στόχο μας.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8278BAD-2A42-4185-90F9-600ABFC1BAB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dirty="0" err="1">
                <a:solidFill>
                  <a:schemeClr val="tx1"/>
                </a:solidFill>
              </a:rPr>
              <a:t>Αφαιρετικότητα</a:t>
            </a:r>
            <a:r>
              <a:rPr lang="el-GR" dirty="0">
                <a:solidFill>
                  <a:schemeClr val="tx1"/>
                </a:solidFill>
              </a:rPr>
              <a:t>: Ένα παράδειγμα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610600" cy="4724400"/>
          </a:xfrm>
        </p:spPr>
        <p:txBody>
          <a:bodyPr>
            <a:noAutofit/>
          </a:bodyPr>
          <a:lstStyle/>
          <a:p>
            <a:pPr marL="514350" lvl="1" indent="-514350" eaLnBrk="1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3200" dirty="0"/>
              <a:t>Δεν χρειάζεται να γνωρίζουμε πως ακριβώς δουλεύει η μηχανή ενός αυτοκινήτου για να το οδηγήσουμε! </a:t>
            </a:r>
          </a:p>
          <a:p>
            <a:pPr marL="835025" lvl="1" indent="-514350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l-GR" sz="3200" dirty="0"/>
              <a:t>Αρκεί να γνωρίζουμε τα βασικά τού πώς αλληλεπιδρούμε με αυτό: πώς λειτουργεί το τιμόνι, πως αλλάζουμε ταχύτητα, ποιο πετάλι επιβραδύνει, ποιο επιταχύνει, κτλ.</a:t>
            </a:r>
          </a:p>
          <a:p>
            <a:pPr marL="514350" lvl="1" indent="-514350" eaLnBrk="1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l-GR" sz="3200" dirty="0"/>
          </a:p>
          <a:p>
            <a:pPr marL="0" lvl="1" indent="0" algn="ctr" eaLnBrk="1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l-GR" sz="3200" b="1" dirty="0"/>
              <a:t>Τα στρώματα ενός Υπολογιστικού Συστήματος χρησιμοποιούν την </a:t>
            </a:r>
            <a:r>
              <a:rPr lang="el-GR" sz="3200" b="1" dirty="0" err="1"/>
              <a:t>αφαιρετικότητα</a:t>
            </a:r>
            <a:r>
              <a:rPr lang="el-GR" sz="3200" b="1" dirty="0"/>
              <a:t>!!!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7A12A8-4FC1-4288-B4B3-6BBD0B53737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F3C1EA-329F-49C9-9B3F-16D4E45185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AutoShape 2" descr="Image result for very old mobi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1000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Image result for very old mobi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Image result for very old mobil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2198"/>
            <a:ext cx="2711482" cy="240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82198"/>
            <a:ext cx="3295111" cy="21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42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02895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4" y="4800148"/>
            <a:ext cx="3281450" cy="17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35" y="3657600"/>
            <a:ext cx="296703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25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F3C1EA-329F-49C9-9B3F-16D4E45185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38188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25221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79" y="3683190"/>
            <a:ext cx="436866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533400"/>
            <a:ext cx="375804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9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Ιστορική αναδρομή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5344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i="1" dirty="0"/>
              <a:t>	Περίπου 2500 </a:t>
            </a:r>
            <a:r>
              <a:rPr lang="el-GR" sz="2800" i="1" dirty="0" err="1"/>
              <a:t>π.Χ.</a:t>
            </a:r>
            <a:r>
              <a:rPr lang="el-GR" sz="2800" dirty="0"/>
              <a:t>:  Εφευρίσκεται ο </a:t>
            </a:r>
            <a:r>
              <a:rPr lang="el-GR" sz="2800" b="1" i="1" dirty="0"/>
              <a:t>άβακας</a:t>
            </a:r>
            <a:r>
              <a:rPr lang="el-GR" sz="2800" dirty="0"/>
              <a:t>, η γνωστή συσκευή για την καταγραφή αριθμητικών τιμών (</a:t>
            </a:r>
            <a:r>
              <a:rPr lang="el-GR" sz="2800" b="1" i="1" dirty="0"/>
              <a:t>αριθμητήριο</a:t>
            </a:r>
            <a:r>
              <a:rPr lang="el-GR" sz="2800" dirty="0"/>
              <a:t>)</a:t>
            </a:r>
            <a:endParaRPr lang="en-US" sz="2800" dirty="0"/>
          </a:p>
        </p:txBody>
      </p:sp>
      <p:pic>
        <p:nvPicPr>
          <p:cNvPr id="33795" name="Picture 6" descr="Thumbnai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98925"/>
            <a:ext cx="34290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42DF5F7-A068-4DAA-B3CC-0B463B787F2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267700" y="6188075"/>
            <a:ext cx="533400" cy="350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322637"/>
            <a:ext cx="5405651" cy="230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Ιστορική αναδρομή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534400" cy="1828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sz="2800" i="1" dirty="0"/>
              <a:t>	1641 </a:t>
            </a:r>
            <a:r>
              <a:rPr lang="el-GR" sz="2800" i="1" dirty="0" err="1"/>
              <a:t>μ.Χ</a:t>
            </a:r>
            <a:r>
              <a:rPr lang="el-GR" sz="2800" dirty="0"/>
              <a:t>.: Ο </a:t>
            </a:r>
            <a:r>
              <a:rPr lang="en-US" sz="2800" b="1" dirty="0"/>
              <a:t>Pascal</a:t>
            </a:r>
            <a:r>
              <a:rPr lang="en-US" sz="2800" dirty="0"/>
              <a:t> </a:t>
            </a:r>
            <a:r>
              <a:rPr lang="el-GR" sz="2800" dirty="0"/>
              <a:t>εφευρίσκει την πρώτη μηχανή πρόσθεσης και αφαίρεσης.</a:t>
            </a:r>
          </a:p>
          <a:p>
            <a:pPr marL="342000" indent="-4572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sz="2800" i="1" dirty="0"/>
              <a:t>	Λίγο μετά</a:t>
            </a:r>
            <a:r>
              <a:rPr lang="el-GR" sz="2800" dirty="0"/>
              <a:t>: Ο</a:t>
            </a:r>
            <a:r>
              <a:rPr lang="en-US" sz="2800" dirty="0"/>
              <a:t> </a:t>
            </a:r>
            <a:r>
              <a:rPr lang="en-US" sz="2800" b="1" dirty="0"/>
              <a:t>Leibniz </a:t>
            </a:r>
            <a:r>
              <a:rPr lang="el-GR" sz="2800" dirty="0"/>
              <a:t>εφευρίσκει μηχανή πρόσθεσης, αφαίρεσης, πολλαπλασιασμού, και διαίρεσης</a:t>
            </a:r>
          </a:p>
        </p:txBody>
      </p:sp>
      <p:pic>
        <p:nvPicPr>
          <p:cNvPr id="35843" name="Picture 7" descr="leibn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4114800"/>
            <a:ext cx="5524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AAC24DA-E727-40E3-A844-1E454CC3999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1432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Ιστορική αναδρομή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378825" cy="12954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800" i="1" dirty="0"/>
              <a:t>	Τέλη 18</a:t>
            </a:r>
            <a:r>
              <a:rPr lang="el-GR" sz="2800" i="1" baseline="30000" dirty="0"/>
              <a:t>ου</a:t>
            </a:r>
            <a:r>
              <a:rPr lang="el-GR" sz="2800" i="1" dirty="0"/>
              <a:t> αιώνα</a:t>
            </a:r>
            <a:r>
              <a:rPr lang="en-US" sz="2800" dirty="0">
                <a:latin typeface="Calibri" pitchFamily="34" charset="0"/>
              </a:rPr>
              <a:t>:</a:t>
            </a:r>
            <a:r>
              <a:rPr lang="el-GR" sz="2800" dirty="0"/>
              <a:t> ο </a:t>
            </a:r>
            <a:r>
              <a:rPr lang="en-US" sz="2800" b="1" dirty="0"/>
              <a:t>Jacquard </a:t>
            </a:r>
            <a:r>
              <a:rPr lang="el-GR" sz="2800" dirty="0"/>
              <a:t>σχεδιάζει αργαλειό που χρησιμοποιεί διάτρητες κάρτες (</a:t>
            </a:r>
            <a:r>
              <a:rPr lang="en-US" sz="2800" dirty="0"/>
              <a:t>punched cards</a:t>
            </a:r>
            <a:r>
              <a:rPr lang="el-GR" sz="2800" dirty="0"/>
              <a:t>).  Η πρώτη μηχανή που εφαρμόζει </a:t>
            </a:r>
            <a:r>
              <a:rPr lang="el-GR" sz="2800" b="1" i="1" dirty="0"/>
              <a:t>αποθήκευση </a:t>
            </a:r>
            <a:r>
              <a:rPr lang="el-GR" sz="2800" dirty="0"/>
              <a:t>και </a:t>
            </a:r>
            <a:r>
              <a:rPr lang="el-GR" sz="2800" b="1" i="1" dirty="0"/>
              <a:t>προγραμματισμό</a:t>
            </a:r>
            <a:r>
              <a:rPr lang="el-GR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pic>
        <p:nvPicPr>
          <p:cNvPr id="37891" name="Picture 7" descr="jacquard-head-cards-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858" y="3512972"/>
            <a:ext cx="4114941" cy="319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jacquard-loom-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12973"/>
            <a:ext cx="4114800" cy="31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FF08CEA-87F6-4302-A3BD-C77470FCB04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Ιστορική αναδρομή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382000" cy="21336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800" i="1" dirty="0"/>
              <a:t>	</a:t>
            </a:r>
            <a:r>
              <a:rPr lang="en-US" sz="2800" i="1" dirty="0"/>
              <a:t>1823</a:t>
            </a:r>
            <a:r>
              <a:rPr lang="el-GR" sz="2800" i="1" dirty="0"/>
              <a:t>: </a:t>
            </a:r>
            <a:r>
              <a:rPr lang="el-GR" sz="2800" dirty="0"/>
              <a:t>Ο </a:t>
            </a:r>
            <a:r>
              <a:rPr lang="en-US" sz="2800" b="1" dirty="0"/>
              <a:t>Babbage</a:t>
            </a:r>
            <a:r>
              <a:rPr lang="en-US" sz="2800" dirty="0"/>
              <a:t> </a:t>
            </a:r>
            <a:r>
              <a:rPr lang="el-GR" sz="2800" dirty="0"/>
              <a:t>σχεδιάζει τη</a:t>
            </a:r>
            <a:r>
              <a:rPr lang="en-US" sz="2800" dirty="0"/>
              <a:t> </a:t>
            </a:r>
            <a:r>
              <a:rPr lang="el-GR" sz="2800" b="1" i="1" dirty="0"/>
              <a:t>διαφορική μηχανή</a:t>
            </a:r>
            <a:r>
              <a:rPr lang="el-GR" sz="2800" dirty="0"/>
              <a:t>,</a:t>
            </a:r>
            <a:r>
              <a:rPr lang="el-GR" sz="2800" b="1" i="1" dirty="0"/>
              <a:t> </a:t>
            </a:r>
            <a:r>
              <a:rPr lang="el-GR" sz="2800" dirty="0"/>
              <a:t>που λύνει </a:t>
            </a:r>
            <a:r>
              <a:rPr lang="el-GR" sz="2800" dirty="0" err="1"/>
              <a:t>πολυωνυμικές</a:t>
            </a:r>
            <a:r>
              <a:rPr lang="el-GR" sz="2800" dirty="0"/>
              <a:t> εξισώσεις. </a:t>
            </a:r>
          </a:p>
          <a:p>
            <a:pPr marL="320040" indent="-32004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800" i="1" dirty="0"/>
              <a:t>	Αργότερα: </a:t>
            </a:r>
            <a:r>
              <a:rPr lang="el-GR" sz="2800" dirty="0"/>
              <a:t>Σχεδιάζει την </a:t>
            </a:r>
            <a:r>
              <a:rPr lang="el-GR" sz="2800" b="1" i="1" dirty="0"/>
              <a:t>αναλυτική μηχανή</a:t>
            </a:r>
            <a:r>
              <a:rPr lang="el-GR" sz="2800" dirty="0"/>
              <a:t>,</a:t>
            </a:r>
            <a:r>
              <a:rPr lang="el-GR" sz="2800" b="1" i="1" dirty="0"/>
              <a:t> </a:t>
            </a:r>
            <a:r>
              <a:rPr lang="el-GR" sz="2800" dirty="0"/>
              <a:t>με πολλά χαρακτηριστικά σύγχρονων υπολογιστών: μνήμη, χειριστή, εισόδους-εξόδους, προγραμματισμό με διάτρητες κάρτες.</a:t>
            </a:r>
            <a:endParaRPr lang="en-US" sz="2800" dirty="0"/>
          </a:p>
        </p:txBody>
      </p:sp>
      <p:pic>
        <p:nvPicPr>
          <p:cNvPr id="39939" name="Picture 5" descr="analyticalen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19600"/>
            <a:ext cx="338704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02026A-75AA-47A2-8A0B-04F68E24A3B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488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763000" cy="5135562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</a:pPr>
            <a:r>
              <a:rPr lang="el-GR" sz="2700" dirty="0"/>
              <a:t>Να ορίσουμε τι είναι </a:t>
            </a:r>
            <a:r>
              <a:rPr lang="el-GR" sz="2700" b="1" dirty="0"/>
              <a:t>υπολογιστικό σύστημα </a:t>
            </a:r>
            <a:r>
              <a:rPr lang="el-GR" sz="2700" dirty="0"/>
              <a:t>και να απαριθμήσουμε τα </a:t>
            </a:r>
            <a:r>
              <a:rPr lang="el-GR" sz="2700" b="1" dirty="0"/>
              <a:t>στρώματά</a:t>
            </a:r>
            <a:r>
              <a:rPr lang="el-GR" sz="2700" dirty="0"/>
              <a:t> του.</a:t>
            </a:r>
            <a:endParaRPr lang="el-GR" sz="2700" b="1" dirty="0"/>
          </a:p>
          <a:p>
            <a:pPr marL="514350" indent="-514350" eaLnBrk="1" hangingPunct="1">
              <a:spcBef>
                <a:spcPct val="0"/>
              </a:spcBef>
            </a:pPr>
            <a:r>
              <a:rPr lang="el-GR" sz="2700" dirty="0"/>
              <a:t>Να ορίσουμε τι είναι τα </a:t>
            </a:r>
            <a:r>
              <a:rPr lang="el-GR" sz="2700" b="1" dirty="0"/>
              <a:t>δεδομένα εισόδου</a:t>
            </a:r>
            <a:r>
              <a:rPr lang="el-GR" sz="2700" dirty="0"/>
              <a:t>, τι είναι </a:t>
            </a:r>
            <a:r>
              <a:rPr lang="el-GR" sz="2700" b="1" dirty="0"/>
              <a:t>το πρόγραμμα</a:t>
            </a:r>
            <a:r>
              <a:rPr lang="el-GR" sz="2700" dirty="0"/>
              <a:t> τι η </a:t>
            </a:r>
            <a:r>
              <a:rPr lang="el-GR" sz="2700" b="1" dirty="0"/>
              <a:t>πληροφορία</a:t>
            </a:r>
            <a:r>
              <a:rPr lang="el-GR" sz="2700" dirty="0"/>
              <a:t> και τι η </a:t>
            </a:r>
            <a:r>
              <a:rPr lang="el-GR" sz="2700" b="1" dirty="0"/>
              <a:t>πληροφορική</a:t>
            </a:r>
            <a:r>
              <a:rPr lang="el-GR" sz="2700" dirty="0"/>
              <a:t>.</a:t>
            </a:r>
          </a:p>
          <a:p>
            <a:pPr marL="514350" indent="-514350" eaLnBrk="1" hangingPunct="1">
              <a:spcBef>
                <a:spcPct val="0"/>
              </a:spcBef>
            </a:pPr>
            <a:r>
              <a:rPr lang="el-GR" sz="2700" dirty="0"/>
              <a:t>Να περιγράψουμε την έννοια της </a:t>
            </a:r>
            <a:r>
              <a:rPr lang="el-GR" sz="2700" b="1" dirty="0" err="1"/>
              <a:t>αφαιρετικότητας</a:t>
            </a:r>
            <a:r>
              <a:rPr lang="el-GR" sz="2700" dirty="0"/>
              <a:t> στη μελέτη των υπολογιστικών συστημάτων.</a:t>
            </a:r>
          </a:p>
          <a:p>
            <a:pPr marL="514350" indent="-514350" eaLnBrk="1" hangingPunct="1">
              <a:spcBef>
                <a:spcPct val="0"/>
              </a:spcBef>
            </a:pPr>
            <a:r>
              <a:rPr lang="el-GR" sz="2700" dirty="0"/>
              <a:t>Να κάνουμε μια ιστορική αναδρομή στην </a:t>
            </a:r>
            <a:r>
              <a:rPr lang="el-GR" sz="2700" b="1" dirty="0"/>
              <a:t>εξέλιξη των υπολογιστών συστημάτων</a:t>
            </a:r>
            <a:r>
              <a:rPr lang="el-GR" sz="2700" dirty="0"/>
              <a:t>.</a:t>
            </a:r>
          </a:p>
          <a:p>
            <a:pPr marL="514350" indent="-514350" eaLnBrk="1" hangingPunct="1">
              <a:spcBef>
                <a:spcPct val="0"/>
              </a:spcBef>
            </a:pPr>
            <a:r>
              <a:rPr lang="el-GR" sz="2700" dirty="0"/>
              <a:t>Να εξηγήσουμε τη διαφορά: </a:t>
            </a:r>
            <a:r>
              <a:rPr lang="el-GR" sz="2700" b="1" dirty="0"/>
              <a:t>προγραμματιστές συστημάτων</a:t>
            </a:r>
            <a:r>
              <a:rPr lang="el-GR" sz="2700" dirty="0"/>
              <a:t> </a:t>
            </a:r>
            <a:r>
              <a:rPr lang="el-GR" sz="2700"/>
              <a:t>από </a:t>
            </a:r>
            <a:r>
              <a:rPr lang="el-GR" sz="2700" b="1"/>
              <a:t>προγραμματιστές </a:t>
            </a:r>
            <a:r>
              <a:rPr lang="el-GR" sz="2700" b="1" dirty="0"/>
              <a:t>εφαρμογών.</a:t>
            </a:r>
          </a:p>
          <a:p>
            <a:pPr marL="514350" indent="-514350" eaLnBrk="1" hangingPunct="1">
              <a:spcBef>
                <a:spcPct val="0"/>
              </a:spcBef>
            </a:pPr>
            <a:r>
              <a:rPr lang="el-GR" sz="2700" dirty="0"/>
              <a:t>Να αναφέρουμε μερικούς </a:t>
            </a:r>
            <a:r>
              <a:rPr lang="el-GR" sz="2700" b="1" dirty="0"/>
              <a:t>τομείς </a:t>
            </a:r>
            <a:r>
              <a:rPr lang="el-GR" sz="2700" dirty="0"/>
              <a:t>στους οποίους </a:t>
            </a:r>
            <a:r>
              <a:rPr lang="el-GR" sz="2700" b="1" dirty="0"/>
              <a:t>εφαρμόζεται η πληροφορική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1B91FCAB-12C1-40B9-BD5E-4E534A9FFA0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365513" y="209938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l-GR" b="0" dirty="0">
                <a:solidFill>
                  <a:schemeClr val="tx1"/>
                </a:solidFill>
              </a:rPr>
              <a:t>Στόχοι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Ιστορική αναδρομή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378825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i="1" dirty="0"/>
              <a:t>	19ος αιώνας</a:t>
            </a:r>
            <a:r>
              <a:rPr lang="el-GR" sz="2800" dirty="0"/>
              <a:t>: Η </a:t>
            </a:r>
            <a:r>
              <a:rPr lang="en-US" sz="2800" b="1" dirty="0" err="1"/>
              <a:t>Ada</a:t>
            </a:r>
            <a:r>
              <a:rPr lang="en-US" sz="2800" b="1" dirty="0"/>
              <a:t> Augusta</a:t>
            </a:r>
            <a:r>
              <a:rPr lang="el-GR" sz="2800" b="1" dirty="0"/>
              <a:t> </a:t>
            </a:r>
            <a:r>
              <a:rPr lang="en-US" sz="2800" b="1" dirty="0"/>
              <a:t>Byron</a:t>
            </a:r>
            <a:r>
              <a:rPr lang="el-GR" sz="2800" dirty="0"/>
              <a:t> εκδίδει μελέτη με οδηγίες για το πώς η μηχανή του </a:t>
            </a:r>
            <a:r>
              <a:rPr lang="en-US" sz="2800" dirty="0"/>
              <a:t>Babbage </a:t>
            </a:r>
            <a:r>
              <a:rPr lang="el-GR" sz="2800" dirty="0"/>
              <a:t>μπορεί να προγραμματιστεί για να εκτελέσει εργασίες πέραν των αριθμητικών πράξεων (σύνθεση μουσικής). </a:t>
            </a:r>
          </a:p>
          <a:p>
            <a:pPr eaLnBrk="1" hangingPunct="1">
              <a:buFontTx/>
              <a:buNone/>
            </a:pPr>
            <a:endParaRPr lang="el-GR" sz="2800" i="1" dirty="0"/>
          </a:p>
          <a:p>
            <a:pPr eaLnBrk="1" hangingPunct="1">
              <a:buFontTx/>
              <a:buNone/>
            </a:pPr>
            <a:r>
              <a:rPr lang="el-GR" sz="2800" i="1" dirty="0"/>
              <a:t>	1890: </a:t>
            </a:r>
            <a:r>
              <a:rPr lang="el-GR" sz="2800" dirty="0"/>
              <a:t>Ο </a:t>
            </a:r>
            <a:r>
              <a:rPr lang="en-US" sz="2800" b="1" dirty="0"/>
              <a:t>Hollerith</a:t>
            </a:r>
            <a:r>
              <a:rPr lang="en-US" sz="2800" dirty="0"/>
              <a:t> </a:t>
            </a:r>
            <a:r>
              <a:rPr lang="el-GR" sz="2800" dirty="0"/>
              <a:t>κατασκευάζει προγραμματιζόμενη μηχανή που διαβάζει, καταμετρά, και ταξινομεί δεδομένα αποθηκευμένα σε διάτρητες κάρτες. Η μηχανή χρησιμοποιείται στην απογραφή πληθυσμού των Η.Π.Α. Η εργασία οδηγεί στην ίδρυση της </a:t>
            </a:r>
            <a:r>
              <a:rPr lang="el-GR" sz="2800" b="1" dirty="0"/>
              <a:t>ΙΒΜ</a:t>
            </a:r>
            <a:r>
              <a:rPr lang="el-GR" sz="2800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9DC29D8-064D-4A21-AD6C-D8907898744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631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Ιστορική αναδρομή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4721225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i="1" dirty="0"/>
              <a:t>	1936</a:t>
            </a:r>
            <a:r>
              <a:rPr lang="el-GR" sz="2800" dirty="0"/>
              <a:t>: Ο </a:t>
            </a:r>
            <a:r>
              <a:rPr lang="en-US" sz="2800" b="1" dirty="0"/>
              <a:t>Alan Turing </a:t>
            </a:r>
            <a:r>
              <a:rPr lang="el-GR" sz="2800" dirty="0"/>
              <a:t>ανακοινώνει ένα θεωρητικό μοντέλο ικανό να αναπαραστήσει κάθε υπολογιστική συσκευή. Πρόκειται για την λεγόμενη </a:t>
            </a:r>
            <a:r>
              <a:rPr lang="el-GR" sz="2800" b="1" dirty="0"/>
              <a:t>μηχανή </a:t>
            </a:r>
            <a:r>
              <a:rPr lang="en-US" sz="2800" b="1" dirty="0"/>
              <a:t>Turing</a:t>
            </a:r>
            <a:r>
              <a:rPr lang="el-GR" sz="2800" b="1" dirty="0"/>
              <a:t> </a:t>
            </a:r>
            <a:r>
              <a:rPr lang="el-GR" sz="2800" dirty="0"/>
              <a:t>που αποτελεί από τότε το βασικό μαθηματικό εργαλείο μελέτης της ισχύος των υπολογιστών.</a:t>
            </a:r>
          </a:p>
        </p:txBody>
      </p:sp>
      <p:pic>
        <p:nvPicPr>
          <p:cNvPr id="44035" name="Picture 4" descr="tur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06575"/>
            <a:ext cx="36576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3384A2-68E5-4F2D-82BC-E2DC6535F3F3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6996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Παρένθεση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Turing test?</a:t>
            </a:r>
            <a:endParaRPr lang="el-GR" dirty="0"/>
          </a:p>
          <a:p>
            <a:pPr lvl="1"/>
            <a:r>
              <a:rPr lang="en-US" dirty="0"/>
              <a:t>Live example: </a:t>
            </a:r>
            <a:r>
              <a:rPr lang="en-US" dirty="0">
                <a:hlinkClick r:id="rId2"/>
              </a:rPr>
              <a:t>http://alice.pandorabots.com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F3C1EA-329F-49C9-9B3F-16D4E45185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7" name="Picture 3" descr="C:\Users\Nearchos Paspallis\Desktop\xkcd_Turing_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548"/>
            <a:ext cx="3200400" cy="39404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62292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/>
              <a:t>http://xkcd.com/329</a:t>
            </a:r>
          </a:p>
        </p:txBody>
      </p:sp>
      <p:pic>
        <p:nvPicPr>
          <p:cNvPr id="5122" name="Picture 2" descr="https://upload.wikimedia.org/wikipedia/commons/thumb/a/ad/Model_of_a_Turing_machine.jpg/1024px-Model_of_a_Turing_mach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016155" cy="22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Ιστορική αναδρομή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5344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1939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Οι </a:t>
            </a:r>
            <a:r>
              <a:rPr lang="en-US" sz="2800" b="1" dirty="0" err="1"/>
              <a:t>Atanasoff</a:t>
            </a:r>
            <a:r>
              <a:rPr lang="en-US" sz="2800" dirty="0"/>
              <a:t> </a:t>
            </a:r>
            <a:r>
              <a:rPr lang="el-GR" sz="2800" dirty="0"/>
              <a:t>και </a:t>
            </a:r>
            <a:r>
              <a:rPr lang="en-US" sz="2800" b="1" dirty="0"/>
              <a:t>Berry</a:t>
            </a:r>
            <a:r>
              <a:rPr lang="el-GR" sz="2800" b="1" dirty="0"/>
              <a:t> </a:t>
            </a:r>
            <a:r>
              <a:rPr lang="el-GR" sz="2800" dirty="0"/>
              <a:t>δημιουργούν στο Πανεπιστήμιο της </a:t>
            </a:r>
            <a:r>
              <a:rPr lang="en-US" sz="2800" dirty="0"/>
              <a:t>Iowa </a:t>
            </a:r>
            <a:r>
              <a:rPr lang="el-GR" sz="2800" dirty="0"/>
              <a:t>τον </a:t>
            </a:r>
            <a:r>
              <a:rPr lang="en-US" sz="2800" b="1" dirty="0"/>
              <a:t>ABC</a:t>
            </a:r>
            <a:r>
              <a:rPr lang="el-GR" sz="2800" b="1" dirty="0"/>
              <a:t>, </a:t>
            </a:r>
            <a:r>
              <a:rPr lang="el-GR" sz="2800" dirty="0"/>
              <a:t>τον πρώτο</a:t>
            </a:r>
            <a:r>
              <a:rPr lang="el-GR" sz="2800" b="1" dirty="0"/>
              <a:t> </a:t>
            </a:r>
            <a:r>
              <a:rPr lang="el-GR" sz="2800" b="1" i="1" dirty="0"/>
              <a:t>ψηφιακό ηλεκτρονικό υπολογιστή ειδικής χρήσης</a:t>
            </a:r>
            <a:r>
              <a:rPr lang="el-GR" sz="2800" b="1" dirty="0"/>
              <a:t> </a:t>
            </a:r>
            <a:r>
              <a:rPr lang="el-GR" sz="2800" dirty="0"/>
              <a:t>(επίλυση συστημάτων γραμμικών εξισώσεων).</a:t>
            </a:r>
          </a:p>
        </p:txBody>
      </p:sp>
      <p:pic>
        <p:nvPicPr>
          <p:cNvPr id="46083" name="Picture 6" descr="Berry@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3429000"/>
            <a:ext cx="43053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DF2DAB-3834-496B-AE6A-0BA7B73085B6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Ιστορική αναδρομή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531225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600" i="1" dirty="0"/>
              <a:t>Β’ Παγκόσμιος Πόλεμος</a:t>
            </a:r>
            <a:r>
              <a:rPr lang="el-GR" sz="2600" dirty="0"/>
              <a:t>: Ο </a:t>
            </a:r>
            <a:r>
              <a:rPr lang="en-US" sz="2600" b="1" dirty="0"/>
              <a:t>Alan</a:t>
            </a:r>
            <a:r>
              <a:rPr lang="en-US" sz="2600" dirty="0"/>
              <a:t> </a:t>
            </a:r>
            <a:r>
              <a:rPr lang="en-US" sz="2600" b="1" dirty="0"/>
              <a:t>Turing</a:t>
            </a:r>
            <a:r>
              <a:rPr lang="en-US" sz="2600" dirty="0"/>
              <a:t> </a:t>
            </a:r>
            <a:r>
              <a:rPr lang="el-GR" sz="2600" dirty="0"/>
              <a:t>κατασκευάζει τον </a:t>
            </a:r>
            <a:r>
              <a:rPr lang="en-US" sz="2600" b="1" dirty="0"/>
              <a:t>ACE</a:t>
            </a:r>
            <a:r>
              <a:rPr lang="en-US" sz="2600" dirty="0"/>
              <a:t> (</a:t>
            </a:r>
            <a:r>
              <a:rPr lang="en-US" sz="2600" b="1" dirty="0"/>
              <a:t>Automatic Computer Engine</a:t>
            </a:r>
            <a:r>
              <a:rPr lang="en-US" sz="2600" dirty="0"/>
              <a:t>) </a:t>
            </a:r>
            <a:r>
              <a:rPr lang="el-GR" sz="2600" dirty="0"/>
              <a:t>με δυνατότητα επεξεργασίας 25,000 χαρακτήρων/δευτερόλεπτο</a:t>
            </a:r>
            <a:r>
              <a:rPr lang="en-US" sz="2600" dirty="0"/>
              <a:t> </a:t>
            </a:r>
            <a:r>
              <a:rPr lang="el-GR" sz="2600" dirty="0"/>
              <a:t>μέσω του οποίου σπάει τους κωδικούς επικοινωνίας των Γερμανών.</a:t>
            </a:r>
          </a:p>
          <a:p>
            <a:pPr eaLnBrk="1" hangingPunct="1">
              <a:buFontTx/>
              <a:buNone/>
            </a:pPr>
            <a:r>
              <a:rPr lang="en-US" sz="2600" i="1" dirty="0"/>
              <a:t>	</a:t>
            </a:r>
            <a:r>
              <a:rPr lang="el-GR" sz="2600" i="1" dirty="0"/>
              <a:t>1946: </a:t>
            </a:r>
            <a:r>
              <a:rPr lang="el-GR" sz="2600" dirty="0"/>
              <a:t>Ολοκληρώνεται ο </a:t>
            </a:r>
            <a:r>
              <a:rPr lang="en-US" sz="2600" b="1" dirty="0"/>
              <a:t>ENIAC</a:t>
            </a:r>
            <a:r>
              <a:rPr lang="el-GR" sz="2600" b="1" dirty="0"/>
              <a:t>,</a:t>
            </a:r>
            <a:r>
              <a:rPr lang="en-US" sz="2600" b="1" dirty="0"/>
              <a:t> </a:t>
            </a:r>
            <a:r>
              <a:rPr lang="el-GR" sz="2600" dirty="0"/>
              <a:t>ο πρώτος </a:t>
            </a:r>
            <a:r>
              <a:rPr lang="el-GR" sz="2600" b="1" i="1" dirty="0"/>
              <a:t>ηλεκτρονικός υπολογιστής γενικής χρήσης</a:t>
            </a:r>
            <a:r>
              <a:rPr lang="el-GR" sz="2600" dirty="0"/>
              <a:t>. </a:t>
            </a:r>
          </a:p>
        </p:txBody>
      </p:sp>
      <p:pic>
        <p:nvPicPr>
          <p:cNvPr id="48131" name="Picture 5" descr="eni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258912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9A4794B-C860-487B-A24B-567119D936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317544"/>
            <a:ext cx="2348848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l-GR" sz="2800" b="0" i="1" dirty="0">
                <a:latin typeface="+mn-lt"/>
              </a:rPr>
              <a:t>25</a:t>
            </a:r>
            <a:r>
              <a:rPr lang="en-US" sz="2800" b="0" i="1" dirty="0">
                <a:latin typeface="+mn-lt"/>
              </a:rPr>
              <a:t>m</a:t>
            </a:r>
            <a:r>
              <a:rPr lang="el-GR" sz="2800" b="0" i="1" dirty="0">
                <a:latin typeface="+mn-lt"/>
              </a:rPr>
              <a:t> μήκος</a:t>
            </a:r>
          </a:p>
          <a:p>
            <a:pPr algn="r">
              <a:defRPr/>
            </a:pPr>
            <a:r>
              <a:rPr lang="el-GR" sz="2800" b="0" i="1" dirty="0">
                <a:latin typeface="+mn-lt"/>
              </a:rPr>
              <a:t>2.5</a:t>
            </a:r>
            <a:r>
              <a:rPr lang="en-US" sz="2800" b="0" i="1" dirty="0">
                <a:latin typeface="+mn-lt"/>
              </a:rPr>
              <a:t>m</a:t>
            </a:r>
            <a:r>
              <a:rPr lang="el-GR" sz="2800" b="0" i="1" dirty="0">
                <a:latin typeface="+mn-lt"/>
              </a:rPr>
              <a:t> ύψος</a:t>
            </a:r>
          </a:p>
          <a:p>
            <a:pPr algn="r">
              <a:defRPr/>
            </a:pPr>
            <a:r>
              <a:rPr lang="el-GR" sz="2800" b="0" i="1" dirty="0">
                <a:latin typeface="+mn-lt"/>
              </a:rPr>
              <a:t>1</a:t>
            </a:r>
            <a:r>
              <a:rPr lang="en-US" sz="2800" b="0" i="1" dirty="0">
                <a:latin typeface="+mn-lt"/>
              </a:rPr>
              <a:t>m </a:t>
            </a:r>
            <a:r>
              <a:rPr lang="el-GR" sz="2800" b="0" i="1" dirty="0">
                <a:latin typeface="+mn-lt"/>
              </a:rPr>
              <a:t> πλάτος</a:t>
            </a:r>
          </a:p>
          <a:p>
            <a:pPr algn="r">
              <a:defRPr/>
            </a:pPr>
            <a:r>
              <a:rPr lang="el-GR" sz="2800" b="0" i="1" dirty="0">
                <a:latin typeface="+mn-lt"/>
              </a:rPr>
              <a:t>30 τόνοι</a:t>
            </a:r>
            <a:endParaRPr lang="en-US" sz="2800" b="0" i="1" dirty="0">
              <a:latin typeface="+mn-lt"/>
            </a:endParaRPr>
          </a:p>
          <a:p>
            <a:pPr algn="r">
              <a:defRPr/>
            </a:pPr>
            <a:r>
              <a:rPr lang="el-GR" sz="2800" b="0" i="1" dirty="0">
                <a:latin typeface="+mn-lt"/>
              </a:rPr>
              <a:t>18,000 λυχνίες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F3C1EA-329F-49C9-9B3F-16D4E45185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41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>
                <a:solidFill>
                  <a:schemeClr val="tx1"/>
                </a:solidFill>
              </a:rPr>
              <a:t>Ιστορική αναδρομή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1" y="1600200"/>
            <a:ext cx="86868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1950</a:t>
            </a:r>
            <a:r>
              <a:rPr lang="en-US" sz="2800" i="1" dirty="0"/>
              <a:t>:</a:t>
            </a:r>
            <a:r>
              <a:rPr lang="el-GR" sz="2800" i="1" dirty="0"/>
              <a:t> </a:t>
            </a:r>
            <a:r>
              <a:rPr lang="el-GR" sz="2800" dirty="0"/>
              <a:t>Πανεπιστήμιο της </a:t>
            </a:r>
            <a:r>
              <a:rPr lang="en-US" sz="2800" dirty="0"/>
              <a:t>Pennsylvania</a:t>
            </a:r>
            <a:r>
              <a:rPr lang="el-GR" sz="2800" dirty="0"/>
              <a:t>: </a:t>
            </a:r>
            <a:r>
              <a:rPr lang="en-US" sz="2800" dirty="0"/>
              <a:t> </a:t>
            </a:r>
            <a:r>
              <a:rPr lang="el-GR" sz="2800" dirty="0"/>
              <a:t>Κατασκευάζεται ο </a:t>
            </a:r>
            <a:r>
              <a:rPr lang="en-US" sz="2800" b="1" dirty="0"/>
              <a:t>EDVAC</a:t>
            </a:r>
            <a:r>
              <a:rPr lang="el-GR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o </a:t>
            </a:r>
            <a:r>
              <a:rPr lang="el-GR" sz="2800" dirty="0"/>
              <a:t>πρώτος</a:t>
            </a:r>
            <a:r>
              <a:rPr lang="en-US" sz="2800" dirty="0"/>
              <a:t> </a:t>
            </a:r>
            <a:r>
              <a:rPr lang="el-GR" sz="2800" dirty="0"/>
              <a:t>υπολογιστής βασισμένος στην </a:t>
            </a:r>
            <a:r>
              <a:rPr lang="el-GR" sz="2800" b="1" i="1" dirty="0"/>
              <a:t>αρχιτεκτονική </a:t>
            </a:r>
            <a:r>
              <a:rPr lang="en-US" sz="2800" b="1" i="1" dirty="0"/>
              <a:t>Eckert-von Neumann</a:t>
            </a:r>
            <a:r>
              <a:rPr lang="el-GR" sz="2800" b="1" dirty="0"/>
              <a:t> </a:t>
            </a:r>
            <a:r>
              <a:rPr lang="el-GR" sz="2800" dirty="0"/>
              <a:t>(η μνήμη περιέχει όχι μόνο δεδομένα, αλλά και προγράμματα).</a:t>
            </a:r>
            <a:endParaRPr lang="en-US" sz="2800" dirty="0"/>
          </a:p>
        </p:txBody>
      </p:sp>
      <p:pic>
        <p:nvPicPr>
          <p:cNvPr id="50179" name="Picture 6" descr="neumann_es_az_edv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788" y="3657600"/>
            <a:ext cx="44688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PresEckertJohnMauchlyENIA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60775"/>
            <a:ext cx="4191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6AE09AF-7AB5-468C-923C-14D7139D5A4D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Παρένθεση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6AE09AF-7AB5-468C-923C-14D7139D5A4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/>
          <a:lstStyle/>
          <a:p>
            <a:r>
              <a:rPr lang="el-GR" dirty="0"/>
              <a:t>Μοντέλο αρχιτεκτονικής υπολογιστή</a:t>
            </a:r>
            <a:r>
              <a:rPr lang="en-US" dirty="0"/>
              <a:t> </a:t>
            </a:r>
            <a:r>
              <a:rPr lang="en-US" u="sng" dirty="0"/>
              <a:t>von Neumann</a:t>
            </a:r>
          </a:p>
          <a:p>
            <a:pPr lvl="1"/>
            <a:r>
              <a:rPr lang="el-GR" dirty="0"/>
              <a:t>Ορίζει ότι το πρόγραμμα αποθηκεύεται στη μνήμη (όχι μονο τα δεδομένα!)</a:t>
            </a:r>
          </a:p>
          <a:p>
            <a:pPr lvl="1"/>
            <a:r>
              <a:rPr lang="el-GR" dirty="0"/>
              <a:t>Ακολουθιακή εκτέλεση εντολών</a:t>
            </a:r>
          </a:p>
          <a:p>
            <a:pPr lvl="1"/>
            <a:r>
              <a:rPr lang="el-GR" dirty="0"/>
              <a:t>Έχει 4 υποσυστήματα</a:t>
            </a:r>
          </a:p>
          <a:p>
            <a:pPr lvl="2"/>
            <a:r>
              <a:rPr lang="el-GR" dirty="0"/>
              <a:t>Μνήμη</a:t>
            </a:r>
          </a:p>
          <a:p>
            <a:pPr lvl="2"/>
            <a:r>
              <a:rPr lang="el-GR" dirty="0"/>
              <a:t>Αριθμητική &amp; λογική μονάδα (ΑΛΜ)</a:t>
            </a:r>
          </a:p>
          <a:p>
            <a:pPr lvl="2"/>
            <a:r>
              <a:rPr lang="el-GR" dirty="0"/>
              <a:t>μονάδα ελέγχου</a:t>
            </a:r>
          </a:p>
          <a:p>
            <a:pPr lvl="2"/>
            <a:r>
              <a:rPr lang="el-GR" dirty="0"/>
              <a:t>είσοδο/έξοδο</a:t>
            </a:r>
          </a:p>
          <a:p>
            <a:pPr lvl="1"/>
            <a:endParaRPr lang="el-GR" dirty="0"/>
          </a:p>
          <a:p>
            <a:pPr lvl="2"/>
            <a:endParaRPr lang="en-US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015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Ιστορική αναδρομή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1947: </a:t>
            </a:r>
            <a:r>
              <a:rPr lang="el-GR" sz="2800" dirty="0"/>
              <a:t>Ανακάλυψη του </a:t>
            </a:r>
            <a:r>
              <a:rPr lang="el-GR" sz="2800" b="1" i="1" dirty="0"/>
              <a:t>τρανζίστορ</a:t>
            </a:r>
            <a:r>
              <a:rPr lang="el-GR" sz="2800" dirty="0"/>
              <a:t>.</a:t>
            </a:r>
            <a:endParaRPr lang="el-GR" sz="2800" i="1" dirty="0"/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1959-1965:  </a:t>
            </a:r>
            <a:r>
              <a:rPr lang="el-GR" sz="2800" dirty="0"/>
              <a:t>Εντυπωσιακή σμίκρυνση </a:t>
            </a:r>
            <a:br>
              <a:rPr lang="en-GB" sz="2800" dirty="0"/>
            </a:br>
            <a:r>
              <a:rPr lang="el-GR" sz="2800" dirty="0"/>
              <a:t>των Η/Υ και μείωση του κόστους τους.</a:t>
            </a:r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1956-1975: </a:t>
            </a:r>
            <a:r>
              <a:rPr lang="el-GR" sz="2800" dirty="0"/>
              <a:t>Εμφάνιση </a:t>
            </a:r>
            <a:r>
              <a:rPr lang="el-GR" sz="2800" b="1" i="1" dirty="0"/>
              <a:t>ολοκληρωμένων κυκλωμάτων</a:t>
            </a:r>
            <a:r>
              <a:rPr lang="el-GR" sz="2800" dirty="0"/>
              <a:t>. Περαιτέρω μείωση κόστους και μεγέθους των Η/Υ. </a:t>
            </a:r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Δεκαετία ‘70</a:t>
            </a:r>
            <a:r>
              <a:rPr lang="el-GR" sz="2800" dirty="0"/>
              <a:t>: Εμφάνιση υπολογιστών για </a:t>
            </a:r>
            <a:r>
              <a:rPr lang="el-GR" sz="2800" dirty="0" err="1"/>
              <a:t>χομπίστες</a:t>
            </a:r>
            <a:r>
              <a:rPr lang="el-GR" sz="2800" dirty="0"/>
              <a:t>. Εμφάνιση </a:t>
            </a:r>
            <a:r>
              <a:rPr lang="el-GR" sz="2800" dirty="0" err="1"/>
              <a:t>υπερ</a:t>
            </a:r>
            <a:r>
              <a:rPr lang="el-GR" sz="2800" dirty="0"/>
              <a:t>-υπολογιστών</a:t>
            </a:r>
            <a:r>
              <a:rPr lang="en-US" sz="2800" dirty="0"/>
              <a:t>. O</a:t>
            </a:r>
            <a:r>
              <a:rPr lang="el-GR" sz="2800" dirty="0"/>
              <a:t> </a:t>
            </a:r>
            <a:r>
              <a:rPr lang="en-US" sz="2800" b="1" dirty="0"/>
              <a:t>Seymour Cray </a:t>
            </a:r>
            <a:r>
              <a:rPr lang="el-GR" sz="2800" dirty="0"/>
              <a:t>σχεδιάζει τον </a:t>
            </a:r>
            <a:r>
              <a:rPr lang="en-US" sz="2800" b="1" dirty="0"/>
              <a:t>CRAY-1</a:t>
            </a:r>
            <a:r>
              <a:rPr lang="el-GR" sz="2800" dirty="0"/>
              <a:t>, που κατασκευάζεται το 1976. </a:t>
            </a:r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Δεκαετία ’80</a:t>
            </a:r>
            <a:r>
              <a:rPr lang="el-GR" sz="2800" dirty="0"/>
              <a:t>: Κατασκευή από την ΙΒΜ του πρώτου προσωπικού υπολογιστή (</a:t>
            </a:r>
            <a:r>
              <a:rPr lang="en-US" sz="2800" dirty="0"/>
              <a:t>PC, </a:t>
            </a:r>
            <a:r>
              <a:rPr lang="en-US" sz="2800" b="1" dirty="0" err="1"/>
              <a:t>P</a:t>
            </a:r>
            <a:r>
              <a:rPr lang="en-US" sz="2800" dirty="0" err="1"/>
              <a:t>erconal</a:t>
            </a:r>
            <a:r>
              <a:rPr lang="en-US" sz="2800" dirty="0"/>
              <a:t> </a:t>
            </a:r>
            <a:r>
              <a:rPr lang="en-US" sz="2800" b="1" dirty="0"/>
              <a:t>C</a:t>
            </a:r>
            <a:r>
              <a:rPr lang="en-US" sz="2800" dirty="0"/>
              <a:t>omputer).</a:t>
            </a:r>
          </a:p>
          <a:p>
            <a:pPr eaLnBrk="1" hangingPunct="1">
              <a:buFontTx/>
              <a:buNone/>
            </a:pPr>
            <a:r>
              <a:rPr lang="en-US" sz="2800" i="1" dirty="0"/>
              <a:t>	1981</a:t>
            </a:r>
            <a:r>
              <a:rPr lang="en-US" sz="2800" dirty="0"/>
              <a:t>: </a:t>
            </a:r>
            <a:r>
              <a:rPr lang="el-GR" sz="2800" dirty="0"/>
              <a:t>Εμφανίζονται </a:t>
            </a:r>
            <a:r>
              <a:rPr lang="el-GR" sz="2800" b="1" i="1" dirty="0"/>
              <a:t>ιοί υπολογιστών.</a:t>
            </a:r>
            <a:endParaRPr lang="el-GR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349551-AF7B-4684-9BF1-2A5DCC8D4B3F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 descr="http://cdn.zmescience.com/wp-content/uploads/2010/09/power_transis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05800" cy="12192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Ιστορική αναδρομή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1983</a:t>
            </a:r>
            <a:r>
              <a:rPr lang="el-GR" sz="2800" dirty="0"/>
              <a:t>: Η </a:t>
            </a:r>
            <a:r>
              <a:rPr lang="en-US" sz="2800" b="1" dirty="0"/>
              <a:t>Apple </a:t>
            </a:r>
            <a:r>
              <a:rPr lang="el-GR" sz="2800" dirty="0"/>
              <a:t>εκδίδει τον ηλεκτρονικό υπολογιστή </a:t>
            </a:r>
            <a:r>
              <a:rPr lang="en-US" sz="2800" b="1" dirty="0"/>
              <a:t>Lisa</a:t>
            </a:r>
            <a:r>
              <a:rPr lang="el-GR" sz="2800" dirty="0"/>
              <a:t>,</a:t>
            </a:r>
            <a:r>
              <a:rPr lang="en-US" sz="2800" b="1" dirty="0"/>
              <a:t> </a:t>
            </a:r>
            <a:r>
              <a:rPr lang="el-GR" sz="2800" dirty="0"/>
              <a:t>που περιλαμβάνει </a:t>
            </a:r>
            <a:r>
              <a:rPr lang="el-GR" sz="2800" b="1" i="1" dirty="0"/>
              <a:t>γραφικό περιβάλλον</a:t>
            </a:r>
            <a:r>
              <a:rPr lang="el-GR" sz="2800" i="1" dirty="0"/>
              <a:t> </a:t>
            </a:r>
            <a:r>
              <a:rPr lang="el-GR" sz="2800" dirty="0"/>
              <a:t>επικοινωνίας ανθρώπου –υπολογιστή.</a:t>
            </a:r>
            <a:endParaRPr lang="el-GR" sz="2800" b="1" dirty="0"/>
          </a:p>
        </p:txBody>
      </p:sp>
      <p:pic>
        <p:nvPicPr>
          <p:cNvPr id="54275" name="Picture 6" descr="lisad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24200"/>
            <a:ext cx="5791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44702B-3171-4D56-BEF2-EC2E7BEC1DF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365513" y="209938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l-GR" b="0" dirty="0">
                <a:solidFill>
                  <a:schemeClr val="tx1"/>
                </a:solidFill>
              </a:rPr>
              <a:t>Εισαγωγή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77" y="2666999"/>
            <a:ext cx="4151515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6934199" cy="4906962"/>
          </a:xfrm>
        </p:spPr>
        <p:txBody>
          <a:bodyPr>
            <a:noAutofit/>
          </a:bodyPr>
          <a:lstStyle/>
          <a:p>
            <a:pPr marL="0" eaLnBrk="1" hangingPunct="1">
              <a:spcBef>
                <a:spcPct val="0"/>
              </a:spcBef>
              <a:buNone/>
              <a:defRPr/>
            </a:pPr>
            <a:r>
              <a:rPr lang="el-GR" sz="3200" b="1" dirty="0"/>
              <a:t>Υπολογιστικό σύστημα</a:t>
            </a:r>
            <a:r>
              <a:rPr lang="en-US" sz="3200" b="1" dirty="0"/>
              <a:t>:</a:t>
            </a:r>
            <a:endParaRPr lang="el-GR" sz="3200" b="1" dirty="0"/>
          </a:p>
          <a:p>
            <a:pPr marL="514350" indent="-514350" eaLnBrk="1" hangingPunct="1">
              <a:spcBef>
                <a:spcPts val="600"/>
              </a:spcBef>
              <a:defRPr/>
            </a:pPr>
            <a:r>
              <a:rPr lang="el-GR" sz="2800" dirty="0"/>
              <a:t>Ένα δυναμικό σύστημα γενικής χρήσης</a:t>
            </a:r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sz="2800" dirty="0"/>
              <a:t>Μπορεί να είναι κινητή συσκευή, προσωπικός υπολογιστής, </a:t>
            </a:r>
            <a:r>
              <a:rPr lang="el-GR" sz="2800" dirty="0" err="1"/>
              <a:t>υπερ</a:t>
            </a:r>
            <a:r>
              <a:rPr lang="el-GR" sz="2800" dirty="0"/>
              <a:t>-υπολογιστής, κλπ.</a:t>
            </a:r>
          </a:p>
          <a:p>
            <a:pPr marL="514350" indent="-514350" eaLnBrk="1" hangingPunct="1">
              <a:spcBef>
                <a:spcPct val="0"/>
              </a:spcBef>
              <a:defRPr/>
            </a:pPr>
            <a:endParaRPr lang="el-GR" sz="2800" dirty="0"/>
          </a:p>
          <a:p>
            <a:pPr marL="514350" indent="-514350" eaLnBrk="1" hangingPunct="1">
              <a:spcBef>
                <a:spcPct val="0"/>
              </a:spcBef>
              <a:defRPr/>
            </a:pPr>
            <a:r>
              <a:rPr lang="el-GR" sz="2800" dirty="0"/>
              <a:t>Κάθε υπολογιστικό σύστημα </a:t>
            </a:r>
          </a:p>
          <a:p>
            <a:pPr marL="0" eaLnBrk="1" hangingPunct="1">
              <a:spcBef>
                <a:spcPct val="0"/>
              </a:spcBef>
              <a:buNone/>
              <a:defRPr/>
            </a:pPr>
            <a:r>
              <a:rPr lang="el-GR" sz="2800" dirty="0"/>
              <a:t>      αποτελείται από</a:t>
            </a:r>
            <a:r>
              <a:rPr lang="en-US" sz="2800" dirty="0"/>
              <a:t>:</a:t>
            </a:r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sz="2800" b="1" dirty="0"/>
              <a:t>Υλικό </a:t>
            </a:r>
            <a:r>
              <a:rPr lang="en-GB" sz="2800" b="1" dirty="0"/>
              <a:t>(</a:t>
            </a:r>
            <a:r>
              <a:rPr lang="en-US" sz="2800" b="1" dirty="0"/>
              <a:t>H</a:t>
            </a:r>
            <a:r>
              <a:rPr lang="en-GB" sz="2800" b="1" dirty="0" err="1"/>
              <a:t>ardware</a:t>
            </a:r>
            <a:r>
              <a:rPr lang="en-GB" sz="2800" b="1" dirty="0"/>
              <a:t>) </a:t>
            </a:r>
            <a:r>
              <a:rPr lang="el-GR" sz="2800" dirty="0"/>
              <a:t>και </a:t>
            </a:r>
            <a:endParaRPr lang="en-US" sz="2800" dirty="0"/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sz="2800" b="1" dirty="0"/>
              <a:t>Λογισμικό</a:t>
            </a:r>
            <a:r>
              <a:rPr lang="en-GB" sz="2800" b="1" dirty="0"/>
              <a:t> (</a:t>
            </a:r>
            <a:r>
              <a:rPr lang="en-US" sz="2800" b="1" dirty="0"/>
              <a:t>S</a:t>
            </a:r>
            <a:r>
              <a:rPr lang="en-GB" sz="2800" b="1" dirty="0" err="1"/>
              <a:t>oftware</a:t>
            </a:r>
            <a:r>
              <a:rPr lang="en-GB" sz="2800" b="1" dirty="0"/>
              <a:t>)</a:t>
            </a:r>
            <a:r>
              <a:rPr lang="el-GR" sz="2800" dirty="0"/>
              <a:t>.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305800" cy="10668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Ιστορική αναδρομή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r>
              <a:rPr lang="el-GR" sz="2800" i="1" dirty="0"/>
              <a:t>1989</a:t>
            </a:r>
            <a:r>
              <a:rPr lang="el-GR" sz="2800" dirty="0"/>
              <a:t>: Το Ευρωπαϊκό Κέντρο Πυρηνικών Ερευνών (</a:t>
            </a:r>
            <a:r>
              <a:rPr lang="en-US" sz="2800" b="1" dirty="0"/>
              <a:t>CERN</a:t>
            </a:r>
            <a:r>
              <a:rPr lang="en-US" sz="2800" dirty="0"/>
              <a:t>) </a:t>
            </a:r>
            <a:r>
              <a:rPr lang="el-GR" sz="2800" dirty="0"/>
              <a:t>ξεκινά την κατασκευή ενός πρωτοκόλλου για την ανταλλαγή εγγράφων μεταξύ υπολογιστών.</a:t>
            </a:r>
            <a:endParaRPr lang="el-GR" sz="2800" b="1" dirty="0"/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i="1" dirty="0"/>
          </a:p>
          <a:p>
            <a:pPr eaLnBrk="1" hangingPunct="1">
              <a:buFontTx/>
              <a:buNone/>
            </a:pPr>
            <a:r>
              <a:rPr lang="el-GR" sz="2800" i="1" dirty="0"/>
              <a:t>	1989-1992</a:t>
            </a:r>
            <a:r>
              <a:rPr lang="el-GR" sz="2800" dirty="0"/>
              <a:t>: Εισάγεται το πρωτόκολλο </a:t>
            </a:r>
            <a:r>
              <a:rPr lang="en-US" sz="2800" b="1" i="1" dirty="0"/>
              <a:t>http</a:t>
            </a:r>
            <a:r>
              <a:rPr lang="el-GR" sz="2800" dirty="0"/>
              <a:t>,</a:t>
            </a:r>
            <a:r>
              <a:rPr lang="el-GR" sz="2800" b="1" i="1" dirty="0"/>
              <a:t> </a:t>
            </a:r>
            <a:r>
              <a:rPr lang="el-GR" sz="2800" dirty="0"/>
              <a:t>που επιτρέπει την προσπέλαση εγγράφων με κείμενο και εικόνες από απομακρυσμένους υπολογιστές, ανεξαρτήτως κατασκευής και χρησιμοποιούμενου λογισμικού.</a:t>
            </a:r>
            <a:endParaRPr lang="el-GR" sz="2800" i="1" dirty="0"/>
          </a:p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i="1" dirty="0"/>
          </a:p>
          <a:p>
            <a:pPr eaLnBrk="1" hangingPunct="1">
              <a:buFontTx/>
              <a:buNone/>
            </a:pPr>
            <a:r>
              <a:rPr lang="el-GR" sz="2800" i="1" dirty="0"/>
              <a:t>	1994</a:t>
            </a:r>
            <a:r>
              <a:rPr lang="el-GR" sz="2800" dirty="0"/>
              <a:t>: </a:t>
            </a:r>
            <a:r>
              <a:rPr lang="el-GR" sz="2800" b="1" i="1" dirty="0"/>
              <a:t>Παγκόσμιος Ιστός </a:t>
            </a:r>
            <a:r>
              <a:rPr lang="el-GR" sz="2800" dirty="0"/>
              <a:t>(</a:t>
            </a:r>
            <a:r>
              <a:rPr lang="en-US" sz="2800" b="1" dirty="0"/>
              <a:t>W</a:t>
            </a:r>
            <a:r>
              <a:rPr lang="en-US" sz="2800" dirty="0"/>
              <a:t>orld </a:t>
            </a:r>
            <a:r>
              <a:rPr lang="en-US" sz="2800" b="1" dirty="0"/>
              <a:t>W</a:t>
            </a:r>
            <a:r>
              <a:rPr lang="en-US" sz="2800" dirty="0"/>
              <a:t>ide </a:t>
            </a:r>
            <a:r>
              <a:rPr lang="en-US" sz="2800" b="1" dirty="0"/>
              <a:t>W</a:t>
            </a:r>
            <a:r>
              <a:rPr lang="en-US" sz="2800" dirty="0"/>
              <a:t>eb)</a:t>
            </a:r>
            <a:endParaRPr lang="el-GR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DA2EDFE-AA7F-483C-B363-2B517212F2CE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888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916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 πρώτης γενιάς (1946-1953) </a:t>
            </a: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Βασικές δομικές μονάδες οι </a:t>
            </a:r>
            <a:r>
              <a:rPr lang="el-GR" sz="2500" b="1" dirty="0"/>
              <a:t>ηλεκτρονικές λυχνίες</a:t>
            </a:r>
            <a:r>
              <a:rPr lang="el-GR" sz="2500" dirty="0"/>
              <a:t> 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500" dirty="0"/>
              <a:t>Αρχικά προγραμματίζονταν απευθείας σε </a:t>
            </a:r>
            <a:r>
              <a:rPr lang="el-GR" sz="2500" b="1" dirty="0"/>
              <a:t>γλώσσα μηχανής</a:t>
            </a:r>
            <a:r>
              <a:rPr lang="en-US" sz="2500" b="1" dirty="0"/>
              <a:t> (</a:t>
            </a:r>
            <a:r>
              <a:rPr lang="el-GR" sz="2500" b="1" dirty="0"/>
              <a:t>συμβολοσειρές από 1 και 0</a:t>
            </a:r>
            <a:r>
              <a:rPr lang="en-US" sz="2500" b="1" dirty="0"/>
              <a:t>)</a:t>
            </a:r>
            <a:r>
              <a:rPr lang="el-GR" sz="2500" dirty="0"/>
              <a:t>. </a:t>
            </a:r>
            <a:endParaRPr lang="en-US" sz="25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5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200" y="5447763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defRPr/>
            </a:pPr>
            <a:r>
              <a:rPr lang="el-GR" sz="2200" i="1" dirty="0">
                <a:latin typeface="+mn-lt"/>
              </a:rPr>
              <a:t>Ηλεκτρονική λυχνία</a:t>
            </a:r>
            <a:r>
              <a:rPr lang="el-GR" sz="2200" b="0" i="1" dirty="0">
                <a:latin typeface="+mn-lt"/>
              </a:rPr>
              <a:t>: Διάταξη ηλεκτροδίων που περιβάλλεται από γυάλινο περίβλημα. </a:t>
            </a:r>
            <a:r>
              <a:rPr lang="el-GR" sz="2200" b="0" dirty="0">
                <a:latin typeface="+mn-lt"/>
              </a:rPr>
              <a:t>Επιτρέπει την ελεγχόμενη ενεργοποίηση ή απενεργοποίηση του ηλεκτρισμού σε ένα ηλεκτρονικό κύκλωμα. Μεγάλο μέγεθος</a:t>
            </a:r>
            <a:r>
              <a:rPr lang="en-US" sz="2200" b="0" dirty="0">
                <a:latin typeface="+mn-lt"/>
              </a:rPr>
              <a:t>, </a:t>
            </a:r>
            <a:r>
              <a:rPr lang="el-GR" sz="2200" b="0" dirty="0">
                <a:latin typeface="+mn-lt"/>
              </a:rPr>
              <a:t>μικρή αξιοπιστία</a:t>
            </a:r>
            <a:r>
              <a:rPr lang="en-US" sz="2200" b="0" dirty="0">
                <a:latin typeface="+mn-lt"/>
              </a:rPr>
              <a:t>, </a:t>
            </a:r>
            <a:r>
              <a:rPr lang="el-GR" sz="2200" b="0" dirty="0">
                <a:latin typeface="+mn-lt"/>
              </a:rPr>
              <a:t>πολλή θερμότητα</a:t>
            </a:r>
            <a:r>
              <a:rPr lang="en-US" sz="2200" b="0" dirty="0">
                <a:latin typeface="+mn-lt"/>
              </a:rPr>
              <a:t> </a:t>
            </a:r>
            <a:r>
              <a:rPr lang="el-GR" sz="2200" b="0" dirty="0">
                <a:latin typeface="+mn-lt"/>
              </a:rPr>
              <a:t>και καίγονταν εύκολα</a:t>
            </a:r>
          </a:p>
        </p:txBody>
      </p:sp>
      <p:pic>
        <p:nvPicPr>
          <p:cNvPr id="11" name="Picture 2" descr="http://ebooks.edu.gr/modules/ebook/show.php/DSGL-C101/36/198,1064/images/img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73" y="3430788"/>
            <a:ext cx="4626227" cy="18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42218" y="3430074"/>
            <a:ext cx="1524000" cy="1920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Αρχείο:Elektronenroehren-auswah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9461"/>
            <a:ext cx="3888619" cy="18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5715000" y="2971800"/>
            <a:ext cx="762000" cy="5341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5182674"/>
            <a:ext cx="152400" cy="3650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7687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916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 πρώτης γενιάς (1946-1953) </a:t>
            </a: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600" dirty="0">
                <a:latin typeface="Calibri" panose="020F0502020204030204" pitchFamily="34" charset="0"/>
              </a:rPr>
              <a:t>Ο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l-GR" sz="2600" dirty="0"/>
              <a:t>πρώτος</a:t>
            </a:r>
            <a:r>
              <a:rPr lang="el-GR" sz="2600" dirty="0">
                <a:latin typeface="Calibri" panose="020F0502020204030204" pitchFamily="34" charset="0"/>
              </a:rPr>
              <a:t> ηλεκτρονικός υπολογιστής πρώτης γενιάς ήταν ο </a:t>
            </a:r>
            <a:r>
              <a:rPr lang="en-US" sz="2600" dirty="0">
                <a:latin typeface="Calibri" panose="020F0502020204030204" pitchFamily="34" charset="0"/>
              </a:rPr>
              <a:t>ENIAC (</a:t>
            </a:r>
            <a:r>
              <a:rPr lang="en-US" sz="2600" b="1" dirty="0">
                <a:latin typeface="Calibri" panose="020F0502020204030204" pitchFamily="34" charset="0"/>
              </a:rPr>
              <a:t>E</a:t>
            </a:r>
            <a:r>
              <a:rPr lang="en-US" sz="2600" dirty="0">
                <a:latin typeface="Calibri" panose="020F0502020204030204" pitchFamily="34" charset="0"/>
              </a:rPr>
              <a:t>lectronic </a:t>
            </a:r>
            <a:r>
              <a:rPr lang="en-US" sz="2600" b="1" dirty="0">
                <a:latin typeface="Calibri" panose="020F0502020204030204" pitchFamily="34" charset="0"/>
              </a:rPr>
              <a:t>N</a:t>
            </a:r>
            <a:r>
              <a:rPr lang="en-US" sz="2600" dirty="0">
                <a:latin typeface="Calibri" panose="020F0502020204030204" pitchFamily="34" charset="0"/>
              </a:rPr>
              <a:t>umerical </a:t>
            </a:r>
            <a:r>
              <a:rPr lang="en-US" sz="2600" b="1" dirty="0">
                <a:latin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</a:rPr>
              <a:t>ntegrator </a:t>
            </a:r>
            <a:r>
              <a:rPr lang="en-US" sz="2600" b="1" dirty="0">
                <a:latin typeface="Calibri" panose="020F0502020204030204" pitchFamily="34" charset="0"/>
              </a:rPr>
              <a:t>A</a:t>
            </a:r>
            <a:r>
              <a:rPr lang="en-US" sz="2600" dirty="0">
                <a:latin typeface="Calibri" panose="020F0502020204030204" pitchFamily="34" charset="0"/>
              </a:rPr>
              <a:t>nd </a:t>
            </a:r>
            <a:r>
              <a:rPr lang="en-US" sz="2600" b="1" dirty="0">
                <a:latin typeface="Calibri" panose="020F0502020204030204" pitchFamily="34" charset="0"/>
              </a:rPr>
              <a:t>C</a:t>
            </a:r>
            <a:r>
              <a:rPr lang="en-US" sz="2600" dirty="0">
                <a:latin typeface="Calibri" panose="020F0502020204030204" pitchFamily="34" charset="0"/>
              </a:rPr>
              <a:t>omputer)</a:t>
            </a:r>
            <a:endParaRPr lang="el-GR" sz="2600" dirty="0">
              <a:latin typeface="Calibri" panose="020F050202020403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1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600" dirty="0">
                <a:latin typeface="Calibri" panose="020F0502020204030204" pitchFamily="34" charset="0"/>
              </a:rPr>
              <a:t>Η μεγάλη </a:t>
            </a:r>
            <a:r>
              <a:rPr lang="el-GR" sz="2600" b="1" dirty="0">
                <a:latin typeface="Calibri" panose="020F0502020204030204" pitchFamily="34" charset="0"/>
              </a:rPr>
              <a:t>πολυπλοκότητα</a:t>
            </a:r>
            <a:r>
              <a:rPr lang="el-GR" sz="2600" dirty="0">
                <a:latin typeface="Calibri" panose="020F0502020204030204" pitchFamily="34" charset="0"/>
              </a:rPr>
              <a:t> σε </a:t>
            </a:r>
            <a:r>
              <a:rPr lang="el-GR" sz="2600" b="1" dirty="0">
                <a:latin typeface="Calibri" panose="020F0502020204030204" pitchFamily="34" charset="0"/>
              </a:rPr>
              <a:t>θέμα προγραμματισμού</a:t>
            </a:r>
            <a:r>
              <a:rPr lang="el-GR" sz="2600" dirty="0">
                <a:latin typeface="Calibri" panose="020F0502020204030204" pitchFamily="34" charset="0"/>
              </a:rPr>
              <a:t>, σε συνδυασμό με το </a:t>
            </a:r>
            <a:r>
              <a:rPr lang="el-GR" sz="2600" b="1" dirty="0">
                <a:latin typeface="Calibri" panose="020F0502020204030204" pitchFamily="34" charset="0"/>
              </a:rPr>
              <a:t>τεράστιο τους μέγεθος</a:t>
            </a:r>
            <a:r>
              <a:rPr lang="el-GR" sz="2600" dirty="0">
                <a:latin typeface="Calibri" panose="020F0502020204030204" pitchFamily="34" charset="0"/>
              </a:rPr>
              <a:t>, το </a:t>
            </a:r>
            <a:r>
              <a:rPr lang="el-GR" sz="2600" b="1" dirty="0">
                <a:latin typeface="Calibri" panose="020F0502020204030204" pitchFamily="34" charset="0"/>
              </a:rPr>
              <a:t>υψηλό τους κόστος</a:t>
            </a:r>
            <a:r>
              <a:rPr lang="el-GR" sz="2600" dirty="0">
                <a:latin typeface="Calibri" panose="020F0502020204030204" pitchFamily="34" charset="0"/>
              </a:rPr>
              <a:t> και τη </a:t>
            </a:r>
            <a:r>
              <a:rPr lang="el-GR" sz="2600" b="1" dirty="0">
                <a:latin typeface="Calibri" panose="020F0502020204030204" pitchFamily="34" charset="0"/>
              </a:rPr>
              <a:t>χαμηλή τους ταχύτητα</a:t>
            </a:r>
            <a:r>
              <a:rPr lang="el-GR" sz="2600" dirty="0">
                <a:latin typeface="Calibri" panose="020F0502020204030204" pitchFamily="34" charset="0"/>
              </a:rPr>
              <a:t>, έθετε σοβαρούς περιορισμούς στην ευρεία χρήση τους.</a:t>
            </a:r>
          </a:p>
        </p:txBody>
      </p:sp>
      <p:pic>
        <p:nvPicPr>
          <p:cNvPr id="11" name="Picture 5" descr="eni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277" y="3115346"/>
            <a:ext cx="1827123" cy="18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9289" y="2971800"/>
            <a:ext cx="5200911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l-GR" sz="2000" b="0" i="1" dirty="0">
                <a:latin typeface="+mn-lt"/>
              </a:rPr>
              <a:t>25</a:t>
            </a:r>
            <a:r>
              <a:rPr lang="en-US" sz="2000" b="0" i="1" dirty="0">
                <a:latin typeface="+mn-lt"/>
              </a:rPr>
              <a:t>m</a:t>
            </a:r>
            <a:r>
              <a:rPr lang="el-GR" sz="2000" b="0" i="1" dirty="0">
                <a:latin typeface="+mn-lt"/>
              </a:rPr>
              <a:t> μήκος</a:t>
            </a:r>
          </a:p>
          <a:p>
            <a:pPr algn="r">
              <a:defRPr/>
            </a:pPr>
            <a:r>
              <a:rPr lang="el-GR" sz="2000" b="0" i="1" dirty="0">
                <a:latin typeface="+mn-lt"/>
              </a:rPr>
              <a:t>2.5</a:t>
            </a:r>
            <a:r>
              <a:rPr lang="en-US" sz="2000" b="0" i="1" dirty="0">
                <a:latin typeface="+mn-lt"/>
              </a:rPr>
              <a:t>m</a:t>
            </a:r>
            <a:r>
              <a:rPr lang="el-GR" sz="2000" b="0" i="1" dirty="0">
                <a:latin typeface="+mn-lt"/>
              </a:rPr>
              <a:t> ύψος</a:t>
            </a:r>
          </a:p>
          <a:p>
            <a:pPr algn="r">
              <a:defRPr/>
            </a:pPr>
            <a:r>
              <a:rPr lang="el-GR" sz="2000" b="0" i="1" dirty="0">
                <a:latin typeface="+mn-lt"/>
              </a:rPr>
              <a:t>1</a:t>
            </a:r>
            <a:r>
              <a:rPr lang="en-US" sz="2000" b="0" i="1" dirty="0">
                <a:latin typeface="+mn-lt"/>
              </a:rPr>
              <a:t>m </a:t>
            </a:r>
            <a:r>
              <a:rPr lang="el-GR" sz="2000" b="0" i="1" dirty="0">
                <a:latin typeface="+mn-lt"/>
              </a:rPr>
              <a:t> πλάτος</a:t>
            </a:r>
          </a:p>
          <a:p>
            <a:pPr algn="r">
              <a:defRPr/>
            </a:pPr>
            <a:r>
              <a:rPr lang="el-GR" sz="2000" b="0" i="1" dirty="0">
                <a:latin typeface="+mn-lt"/>
              </a:rPr>
              <a:t>30 τόνοι</a:t>
            </a:r>
            <a:endParaRPr lang="en-US" sz="2000" b="0" i="1" dirty="0">
              <a:latin typeface="+mn-lt"/>
            </a:endParaRPr>
          </a:p>
          <a:p>
            <a:pPr algn="r">
              <a:defRPr/>
            </a:pPr>
            <a:r>
              <a:rPr lang="el-GR" sz="2000" b="0" i="1" dirty="0">
                <a:latin typeface="+mn-lt"/>
              </a:rPr>
              <a:t>18,000 λυχνίες</a:t>
            </a:r>
            <a:endParaRPr lang="en-US" sz="2000" b="0" i="1" dirty="0">
              <a:latin typeface="+mn-lt"/>
            </a:endParaRPr>
          </a:p>
          <a:p>
            <a:pPr algn="r">
              <a:defRPr/>
            </a:pPr>
            <a:r>
              <a:rPr lang="el-GR" sz="2000" b="0" i="1" dirty="0">
                <a:latin typeface="+mn-lt"/>
              </a:rPr>
              <a:t>Πάνω από $ </a:t>
            </a:r>
            <a:r>
              <a:rPr lang="en-US" sz="2000" b="0" i="1" dirty="0">
                <a:latin typeface="+mn-lt"/>
              </a:rPr>
              <a:t>5</a:t>
            </a:r>
            <a:r>
              <a:rPr lang="el-GR" sz="2000" b="0" i="1" dirty="0">
                <a:latin typeface="+mn-lt"/>
              </a:rPr>
              <a:t>00</a:t>
            </a:r>
            <a:r>
              <a:rPr lang="en-US" sz="2000" b="0" i="1" dirty="0">
                <a:latin typeface="+mn-lt"/>
              </a:rPr>
              <a:t> </a:t>
            </a:r>
            <a:r>
              <a:rPr lang="el-GR" sz="2000" b="0" i="1" dirty="0">
                <a:latin typeface="+mn-lt"/>
              </a:rPr>
              <a:t>000</a:t>
            </a:r>
            <a:r>
              <a:rPr lang="en-US" sz="2000" b="0" i="1" dirty="0">
                <a:latin typeface="+mn-lt"/>
              </a:rPr>
              <a:t> (~ </a:t>
            </a:r>
            <a:r>
              <a:rPr lang="el-GR" sz="2000" b="0" i="1" dirty="0">
                <a:latin typeface="+mn-lt"/>
              </a:rPr>
              <a:t>$ </a:t>
            </a:r>
            <a:r>
              <a:rPr lang="en-US" sz="2000" b="0" i="1" dirty="0">
                <a:latin typeface="+mn-lt"/>
              </a:rPr>
              <a:t>6 0</a:t>
            </a:r>
            <a:r>
              <a:rPr lang="el-GR" sz="2000" b="0" i="1" dirty="0">
                <a:latin typeface="+mn-lt"/>
              </a:rPr>
              <a:t>00</a:t>
            </a:r>
            <a:r>
              <a:rPr lang="en-US" sz="2000" b="0" i="1" dirty="0">
                <a:latin typeface="+mn-lt"/>
              </a:rPr>
              <a:t> </a:t>
            </a:r>
            <a:r>
              <a:rPr lang="el-GR" sz="2000" b="0" i="1" dirty="0">
                <a:latin typeface="+mn-lt"/>
              </a:rPr>
              <a:t>000</a:t>
            </a:r>
            <a:r>
              <a:rPr lang="en-US" sz="2000" b="0" i="1" dirty="0">
                <a:latin typeface="+mn-lt"/>
              </a:rPr>
              <a:t>)</a:t>
            </a:r>
          </a:p>
          <a:p>
            <a:pPr algn="r">
              <a:defRPr/>
            </a:pPr>
            <a:r>
              <a:rPr lang="en-US" sz="2000" b="0" i="1" dirty="0">
                <a:latin typeface="+mn-lt"/>
              </a:rPr>
              <a:t>Speed ~ 100 K</a:t>
            </a:r>
            <a:r>
              <a:rPr lang="el-GR" sz="2000" b="0" i="1" dirty="0">
                <a:latin typeface="+mn-lt"/>
              </a:rPr>
              <a:t>Η</a:t>
            </a:r>
            <a:r>
              <a:rPr lang="en-US" sz="2000" b="0" i="1" dirty="0">
                <a:latin typeface="+mn-lt"/>
              </a:rPr>
              <a:t>z (</a:t>
            </a:r>
            <a:r>
              <a:rPr lang="el-GR" sz="2000" b="0" i="1" dirty="0">
                <a:latin typeface="+mn-lt"/>
              </a:rPr>
              <a:t>~</a:t>
            </a:r>
            <a:r>
              <a:rPr lang="en-US" sz="2000" b="0" i="1" dirty="0">
                <a:latin typeface="+mn-lt"/>
              </a:rPr>
              <a:t>357 </a:t>
            </a:r>
            <a:r>
              <a:rPr lang="el-GR" sz="2000" b="0" i="1" dirty="0">
                <a:latin typeface="+mn-lt"/>
              </a:rPr>
              <a:t>πράξεις/δευτερόλεπτο</a:t>
            </a:r>
            <a:r>
              <a:rPr lang="en-US" sz="2000" b="0" i="1" dirty="0">
                <a:latin typeface="+mn-lt"/>
              </a:rPr>
              <a:t>)</a:t>
            </a:r>
            <a:endParaRPr lang="el-GR" sz="2000" b="0" i="1" dirty="0">
              <a:latin typeface="+mn-lt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4648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7008945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 δεύτερης γενιάς (1952-1963) </a:t>
            </a: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600" dirty="0"/>
              <a:t>Αντικατάσταση των λυχνιών  από </a:t>
            </a:r>
            <a:r>
              <a:rPr lang="el-GR" sz="2600" b="1" dirty="0" err="1"/>
              <a:t>Τρανζίστορς</a:t>
            </a:r>
            <a:endParaRPr lang="en-US" sz="2600" dirty="0"/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Ημιαγωγός που χρησιμοποιείται για να ενισχύσει ή να εναλλάξει την ηλεκτρική τάση. </a:t>
            </a:r>
            <a:endParaRPr lang="en-US" dirty="0"/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Χρησιμοποιείται ως διακόπτης (Ανοικτό</a:t>
            </a:r>
            <a:r>
              <a:rPr lang="en-US" dirty="0"/>
              <a:t> </a:t>
            </a:r>
            <a:r>
              <a:rPr lang="el-GR" dirty="0"/>
              <a:t>κύκλωμα, Κλειστό κύκλωμα) ενεργοποιώντας ή απενεργοποιώντας τον ηλεκτρισμό σε ένα ηλεκτρονικό κύκλωμα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Ταχύτερο, μικρότερο,</a:t>
            </a:r>
            <a:r>
              <a:rPr lang="en-US" dirty="0"/>
              <a:t> </a:t>
            </a:r>
            <a:r>
              <a:rPr lang="el-GR" dirty="0"/>
              <a:t>ανθεκτικότερο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/>
              <a:t>φθηνότερο από την ηλεκτρονική λυχνία</a:t>
            </a:r>
            <a:r>
              <a:rPr lang="en-US" dirty="0"/>
              <a:t>.</a:t>
            </a:r>
            <a:r>
              <a:rPr lang="el-GR" dirty="0"/>
              <a:t> 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Τοποθετείται σε </a:t>
            </a:r>
            <a:r>
              <a:rPr lang="el-GR" b="1" dirty="0"/>
              <a:t>Πίνακες Κυκλωμάτων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24" y="2362200"/>
            <a:ext cx="1957255" cy="16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printed-circuitsboard.com/photo/pc627271-fr4_2_layers_1_6mm_finished_thickness_gold_plating_pcb_prototypes_printed_circuit_boar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27" y="4942314"/>
            <a:ext cx="1953626" cy="16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794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154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 δεύτερης γενιάς (1946-1953) </a:t>
            </a: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/>
              <a:t>Τα προγράμματα άρχισαν να προγραμματίζονται σε συμβολική γλώσσα (</a:t>
            </a:r>
            <a:r>
              <a:rPr lang="el-GR" sz="2300" b="1" dirty="0">
                <a:latin typeface="+mj-lt"/>
              </a:rPr>
              <a:t>γλώσσα </a:t>
            </a:r>
            <a:r>
              <a:rPr lang="en-US" sz="2300" b="1" dirty="0">
                <a:latin typeface="Calibri" panose="020F0502020204030204" pitchFamily="34" charset="0"/>
              </a:rPr>
              <a:t>assembly</a:t>
            </a:r>
            <a:r>
              <a:rPr lang="el-GR" sz="2300" b="1" dirty="0">
                <a:latin typeface="Calibri" panose="020F0502020204030204" pitchFamily="34" charset="0"/>
              </a:rPr>
              <a:t> - </a:t>
            </a:r>
            <a:r>
              <a:rPr lang="el-GR" sz="2300" dirty="0">
                <a:latin typeface="+mj-lt"/>
              </a:rPr>
              <a:t>τεχνητή γλώσσα  ειδικών κωδικών).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/>
              <a:t>Μετά άρχισαν να προγραμματίζονται σε </a:t>
            </a:r>
            <a:r>
              <a:rPr lang="el-GR" sz="2300" b="1" dirty="0"/>
              <a:t>γλώσσα υψηλού επιπέδου </a:t>
            </a:r>
            <a:r>
              <a:rPr lang="el-GR" sz="2300" dirty="0"/>
              <a:t>(π.χ., </a:t>
            </a:r>
            <a:r>
              <a:rPr lang="en-US" sz="2300" dirty="0">
                <a:latin typeface="Calibri" panose="020F0502020204030204" pitchFamily="34" charset="0"/>
              </a:rPr>
              <a:t>FORTRAN, COBOL</a:t>
            </a:r>
            <a:r>
              <a:rPr lang="el-GR" sz="2300" dirty="0">
                <a:latin typeface="Calibri" panose="020F0502020204030204" pitchFamily="34" charset="0"/>
              </a:rPr>
              <a:t>, κτλ</a:t>
            </a:r>
            <a:r>
              <a:rPr lang="el-GR" sz="2300" dirty="0"/>
              <a:t>) που χρησιμοποιεί αγγλικές λέξεις/φράσεις. 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300" dirty="0"/>
              <a:t>Η γλώσσα υψηλού επιπέδου </a:t>
            </a:r>
            <a:r>
              <a:rPr lang="el-GR" sz="2300" b="1" dirty="0"/>
              <a:t>μεταφράζεται</a:t>
            </a:r>
            <a:r>
              <a:rPr lang="el-GR" sz="2300" dirty="0"/>
              <a:t> σε γλώσσα </a:t>
            </a:r>
            <a:r>
              <a:rPr lang="en-US" sz="2300" dirty="0"/>
              <a:t>assembly </a:t>
            </a:r>
            <a:r>
              <a:rPr lang="el-GR" sz="2300" dirty="0"/>
              <a:t>και μετά η γλώσσα </a:t>
            </a:r>
            <a:r>
              <a:rPr lang="en-US" sz="2300" dirty="0"/>
              <a:t>assembly </a:t>
            </a:r>
            <a:r>
              <a:rPr lang="el-GR" sz="2300" b="1" dirty="0"/>
              <a:t>μεταγλωττίζεται</a:t>
            </a:r>
            <a:r>
              <a:rPr lang="el-GR" sz="2300" dirty="0"/>
              <a:t> σε γλώσσα μηχανής.</a:t>
            </a:r>
            <a:endParaRPr lang="en-US" sz="23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3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300" dirty="0"/>
          </a:p>
        </p:txBody>
      </p:sp>
      <p:pic>
        <p:nvPicPr>
          <p:cNvPr id="11" name="Picture 2" descr="http://ebooks.edu.gr/modules/ebook/show.php/DSGL-C101/36/198,1064/images/img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2" y="4963530"/>
            <a:ext cx="3467100" cy="14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55011" y="4946358"/>
            <a:ext cx="1115046" cy="141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43284" y="6393187"/>
            <a:ext cx="2267857" cy="70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l-GR" sz="2000" dirty="0">
                <a:latin typeface="+mn-lt"/>
              </a:rPr>
              <a:t>Γλώσσα </a:t>
            </a:r>
            <a:r>
              <a:rPr lang="en-US" sz="2000" dirty="0">
                <a:latin typeface="Calibri" panose="020F0502020204030204" pitchFamily="34" charset="0"/>
              </a:rPr>
              <a:t>Assembly</a:t>
            </a:r>
            <a:endParaRPr lang="el-GR" sz="2000" dirty="0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76400" y="6233174"/>
            <a:ext cx="675825" cy="3200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1" y="4840672"/>
            <a:ext cx="4419600" cy="19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362200" y="6412757"/>
            <a:ext cx="3352800" cy="70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l-GR" sz="2000" dirty="0">
                <a:latin typeface="+mj-lt"/>
              </a:rPr>
              <a:t>Γλώσσα Υψηλού Επιπέδου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13433" y="4946358"/>
            <a:ext cx="1115046" cy="141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495225" y="6084061"/>
            <a:ext cx="695775" cy="4691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7621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6868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 δεύτερης γενιάς (1952-1963) </a:t>
            </a: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600" dirty="0"/>
              <a:t>Σημαντική </a:t>
            </a:r>
            <a:r>
              <a:rPr lang="el-GR" sz="2600" b="1" dirty="0"/>
              <a:t>μείωση του όγκου </a:t>
            </a:r>
            <a:r>
              <a:rPr lang="el-GR" sz="2600" dirty="0"/>
              <a:t>των μηχανών με ταυτόχρονη </a:t>
            </a:r>
            <a:r>
              <a:rPr lang="el-GR" sz="2600" b="1" dirty="0"/>
              <a:t>ελάττωση της απαιτούμενης ηλεκτρικής ενέργειας</a:t>
            </a:r>
            <a:r>
              <a:rPr lang="el-GR" sz="2600" dirty="0"/>
              <a:t> και </a:t>
            </a:r>
            <a:r>
              <a:rPr lang="el-GR" sz="2600" b="1" dirty="0"/>
              <a:t>αύξηση της ταχύτητας </a:t>
            </a:r>
            <a:r>
              <a:rPr lang="el-GR" sz="2600" dirty="0"/>
              <a:t>των υπολογισμών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dirty="0"/>
              <a:t>1 </a:t>
            </a:r>
            <a:r>
              <a:rPr lang="en-US" dirty="0" err="1"/>
              <a:t>Mhz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Χιλιάδες πράξεις το δευτερόλεπτο</a:t>
            </a:r>
            <a:endParaRPr lang="en-US" dirty="0"/>
          </a:p>
        </p:txBody>
      </p:sp>
      <p:pic>
        <p:nvPicPr>
          <p:cNvPr id="14" name="Picture 2" descr="http://www.thocp.net/hardware/pictures/tradic_anna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50663"/>
            <a:ext cx="2362200" cy="20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28600" y="4572000"/>
            <a:ext cx="6629400" cy="2078736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600" dirty="0"/>
              <a:t>Ο υπολογιστής TRADIC (</a:t>
            </a:r>
            <a:r>
              <a:rPr lang="en-US" sz="2600" dirty="0" err="1"/>
              <a:t>TRAnsistor</a:t>
            </a:r>
            <a:r>
              <a:rPr lang="en-US" sz="2600" dirty="0"/>
              <a:t> Digital Computer</a:t>
            </a:r>
            <a:r>
              <a:rPr lang="el-GR" sz="2600" dirty="0"/>
              <a:t>)</a:t>
            </a:r>
            <a:r>
              <a:rPr lang="en-US" sz="2600" dirty="0"/>
              <a:t> </a:t>
            </a:r>
            <a:r>
              <a:rPr lang="el-GR" sz="2600" dirty="0"/>
              <a:t>που κατασκευάστηκε το 1954 στα εργαστήρια της </a:t>
            </a:r>
            <a:r>
              <a:rPr lang="el-GR" sz="2600" dirty="0" err="1"/>
              <a:t>Bell</a:t>
            </a:r>
            <a:r>
              <a:rPr lang="el-GR" sz="2600" dirty="0"/>
              <a:t>, ήταν ο πρώτος υπολογιστής αυτής της γενιάς.</a:t>
            </a:r>
          </a:p>
        </p:txBody>
      </p:sp>
    </p:spTree>
    <p:extLst>
      <p:ext uri="{BB962C8B-B14F-4D97-AF65-F5344CB8AC3E}">
        <p14:creationId xmlns:p14="http://schemas.microsoft.com/office/powerpoint/2010/main" val="33423448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69342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 τρίτης γενιάς (1962-1975) </a:t>
            </a:r>
            <a:endParaRPr lang="el-GR" sz="2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400" dirty="0"/>
              <a:t>Ως βασικές δομικές μονάδες τα </a:t>
            </a:r>
            <a:r>
              <a:rPr lang="el-GR" sz="2400" b="1" dirty="0"/>
              <a:t>Ολοκληρωμένα Κυκλώματα</a:t>
            </a:r>
            <a:r>
              <a:rPr lang="el-GR" sz="2400" dirty="0"/>
              <a:t> </a:t>
            </a:r>
            <a:r>
              <a:rPr lang="en-US" sz="2400" dirty="0">
                <a:latin typeface="Calibri" panose="020F0502020204030204" pitchFamily="34" charset="0"/>
              </a:rPr>
              <a:t>(Integrated Circuit)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500" dirty="0"/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500" dirty="0"/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500" dirty="0"/>
          </a:p>
        </p:txBody>
      </p:sp>
      <p:pic>
        <p:nvPicPr>
          <p:cNvPr id="10" name="Picture 7" descr="GBC_EmulatorCircuit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352" y="1600200"/>
            <a:ext cx="170844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2895600"/>
            <a:ext cx="7924800" cy="1371600"/>
          </a:xfrm>
        </p:spPr>
        <p:txBody>
          <a:bodyPr>
            <a:noAutofit/>
          </a:bodyPr>
          <a:lstStyle/>
          <a:p>
            <a:pPr marL="640715" lvl="1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400" b="1" dirty="0"/>
              <a:t>Κυκλώματα Μικρής Κλίμακας Ολοκλήρωσης </a:t>
            </a:r>
            <a:r>
              <a:rPr lang="en-US" sz="2400" b="1" dirty="0"/>
              <a:t>(Small-</a:t>
            </a:r>
            <a:r>
              <a:rPr lang="el-GR" sz="2400" b="1" dirty="0"/>
              <a:t>S</a:t>
            </a:r>
            <a:r>
              <a:rPr lang="en-US" sz="2400" b="1" dirty="0" err="1"/>
              <a:t>cale</a:t>
            </a:r>
            <a:r>
              <a:rPr lang="en-US" sz="2400" b="1" dirty="0"/>
              <a:t> </a:t>
            </a:r>
            <a:r>
              <a:rPr lang="el-GR" sz="2400" b="1" dirty="0"/>
              <a:t>Ι</a:t>
            </a:r>
            <a:r>
              <a:rPr lang="en-US" sz="2400" b="1" dirty="0" err="1"/>
              <a:t>ntegration</a:t>
            </a:r>
            <a:r>
              <a:rPr lang="en-US" sz="2400" b="1" dirty="0"/>
              <a:t>, SSI</a:t>
            </a:r>
            <a:r>
              <a:rPr lang="en-US" sz="2400" dirty="0"/>
              <a:t>)</a:t>
            </a:r>
            <a:r>
              <a:rPr lang="el-GR" sz="2400" b="1" dirty="0"/>
              <a:t>. </a:t>
            </a:r>
            <a:r>
              <a:rPr lang="el-GR" sz="2400" dirty="0"/>
              <a:t>Μερικές δεκάδες ηλεκτρονικά στοιχεία ανά </a:t>
            </a:r>
            <a:r>
              <a:rPr lang="en-US" sz="2400" dirty="0"/>
              <a:t>chip.</a:t>
            </a:r>
            <a:endParaRPr lang="el-GR" sz="2400" dirty="0"/>
          </a:p>
          <a:p>
            <a:pPr marL="640715" lvl="1" indent="-320040" eaLnBrk="1" fontAlgn="auto" hangingPunct="1">
              <a:spcBef>
                <a:spcPts val="6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l-GR" sz="2400" b="1" dirty="0"/>
              <a:t>Κυκλώματα Μέσης Κλίμακας Ολοκλήρωσης </a:t>
            </a:r>
            <a:r>
              <a:rPr lang="el-GR" sz="2400" dirty="0"/>
              <a:t>(</a:t>
            </a:r>
            <a:r>
              <a:rPr lang="en-US" sz="2400" b="1" dirty="0"/>
              <a:t>Medium-Scale Integration, M</a:t>
            </a:r>
            <a:r>
              <a:rPr lang="el-GR" sz="2400" b="1" dirty="0"/>
              <a:t>SI</a:t>
            </a:r>
            <a:r>
              <a:rPr lang="el-GR" sz="2400" dirty="0"/>
              <a:t>). Μερικές εκατοντάδες ηλεκτρονικά στοιχεία ανά </a:t>
            </a:r>
            <a:r>
              <a:rPr lang="en-US" sz="2400" dirty="0"/>
              <a:t>chip</a:t>
            </a:r>
            <a:r>
              <a:rPr lang="el-GR" sz="2400" dirty="0"/>
              <a:t>.</a:t>
            </a:r>
            <a:endParaRPr lang="en-US" sz="24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1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81519" y="5257800"/>
            <a:ext cx="8786281" cy="13716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1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400" b="1" dirty="0"/>
              <a:t>Ολοκληρωμένα κυκλώματα:  </a:t>
            </a:r>
            <a:r>
              <a:rPr lang="el-GR" sz="2400" dirty="0"/>
              <a:t>Συνδυασμός </a:t>
            </a:r>
            <a:r>
              <a:rPr lang="el-GR" sz="2400" dirty="0" err="1"/>
              <a:t>τρανζίστορς</a:t>
            </a:r>
            <a:r>
              <a:rPr lang="el-GR" sz="2400" dirty="0"/>
              <a:t>, πυκνωτές, αντιστάτες, και άλλα ηλεκτρονικά στοιχεία τοποθετημένα στην ίδια ψηφίδα (</a:t>
            </a:r>
            <a:r>
              <a:rPr lang="en-US" sz="2400" b="1" dirty="0">
                <a:latin typeface="Calibri" panose="020F0502020204030204" pitchFamily="34" charset="0"/>
              </a:rPr>
              <a:t>chip</a:t>
            </a:r>
            <a:r>
              <a:rPr lang="el-GR" sz="2400" dirty="0"/>
              <a:t>) μεγέθους μερικών τετραγωνικών εκατοστών</a:t>
            </a:r>
          </a:p>
        </p:txBody>
      </p:sp>
    </p:spTree>
    <p:extLst>
      <p:ext uri="{BB962C8B-B14F-4D97-AF65-F5344CB8AC3E}">
        <p14:creationId xmlns:p14="http://schemas.microsoft.com/office/powerpoint/2010/main" val="207545397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75438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 τρίτης γενιάς (1962-1975)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/>
              <a:t>Το λογισμικό άρχισε να διαφοροποιείται σε</a:t>
            </a:r>
            <a:r>
              <a:rPr lang="en-US" sz="2000" dirty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000" b="1" dirty="0"/>
              <a:t>Λογισμικό Εφαρμογών (Λογισμικό του χρήστη)</a:t>
            </a:r>
            <a:r>
              <a:rPr lang="en-US" sz="2000" b="1" dirty="0"/>
              <a:t>: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l-GR" sz="2000" dirty="0"/>
              <a:t>Προγράμματα κατασκευασμένα για να καλύψουν συγκεκριμένες ανάγκες χρηστών που δεν έχουν γνώσεις προγραμματισμού (π.χ. επεξεργασία κειμένων, ο υπολογισμός δεδομένων, κτλ.)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7334"/>
          <a:stretch/>
        </p:blipFill>
        <p:spPr bwMode="auto">
          <a:xfrm>
            <a:off x="7326085" y="1600200"/>
            <a:ext cx="174171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399" y="4114800"/>
            <a:ext cx="8878791" cy="2514600"/>
          </a:xfrm>
        </p:spPr>
        <p:txBody>
          <a:bodyPr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l-GR" sz="2000" b="1" dirty="0"/>
              <a:t>Λογισμικό Συστημάτων (π.χ., Λειτουργικά συστήματα)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l-GR" sz="2000" dirty="0"/>
              <a:t>Λογισμικό που λειτουργεί ως σύνδεσμος ανάμεσα στο Λογισμικό</a:t>
            </a:r>
            <a:r>
              <a:rPr lang="en-US" sz="2000" dirty="0"/>
              <a:t> </a:t>
            </a:r>
            <a:r>
              <a:rPr lang="el-GR" sz="2000" dirty="0"/>
              <a:t>Εφαρμογών και του Υλικού.</a:t>
            </a:r>
            <a:endParaRPr lang="en-US" sz="20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l-GR" sz="2000" dirty="0"/>
              <a:t>Υπεύθυνο για τη διαχείριση και τον συντονισμό των εργασιών (π.χ., ποια προγράμματα θα εκτελεστούν και πότε), καθώς και την κατανομή των διαθέσιμων πόρων του υλικού στις διάφορες εφαρμογές.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sz="2000" b="1" dirty="0"/>
              <a:t>Απαλλάσσεται το λογισμικό του χρήστη από τον άμεσο και πολύπλοκο χειρισμό του υλικού!!!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396759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916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 τρίτης γενιάς (1962-1975)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800" dirty="0"/>
              <a:t>Μικρότερους, φθηνότερους,  ταχύτερους και πιο αξιόπιστους Υπολογιστές</a:t>
            </a:r>
            <a:r>
              <a:rPr lang="en-US" sz="28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l-GR" sz="2800" b="1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l-GR" sz="2800" dirty="0"/>
          </a:p>
        </p:txBody>
      </p:sp>
      <p:pic>
        <p:nvPicPr>
          <p:cNvPr id="9" name="Picture 8" descr="Televideo925Term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61632"/>
            <a:ext cx="2438400" cy="209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703748" y="3817157"/>
            <a:ext cx="3992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i="1" dirty="0">
                <a:latin typeface="+mj-lt"/>
              </a:rPr>
              <a:t>Τερματικά: </a:t>
            </a:r>
            <a:r>
              <a:rPr lang="el-GR" sz="2800" b="0" dirty="0">
                <a:latin typeface="+mj-lt"/>
              </a:rPr>
              <a:t>Συσκευές</a:t>
            </a:r>
            <a:r>
              <a:rPr lang="en-US" sz="2800" b="0" dirty="0">
                <a:latin typeface="+mj-lt"/>
              </a:rPr>
              <a:t> </a:t>
            </a:r>
            <a:r>
              <a:rPr lang="el-GR" sz="2800" b="0" dirty="0">
                <a:latin typeface="+mj-lt"/>
              </a:rPr>
              <a:t>εισόδου</a:t>
            </a:r>
            <a:r>
              <a:rPr lang="en-US" sz="2800" b="0" dirty="0">
                <a:latin typeface="+mj-lt"/>
              </a:rPr>
              <a:t>/</a:t>
            </a:r>
            <a:r>
              <a:rPr lang="el-GR" sz="2800" b="0" dirty="0">
                <a:latin typeface="+mj-lt"/>
              </a:rPr>
              <a:t>εξόδου</a:t>
            </a:r>
            <a:r>
              <a:rPr lang="en-US" sz="2800" b="0" dirty="0">
                <a:latin typeface="+mj-lt"/>
              </a:rPr>
              <a:t> </a:t>
            </a:r>
            <a:r>
              <a:rPr lang="el-GR" sz="2800" b="0" dirty="0">
                <a:latin typeface="+mj-lt"/>
              </a:rPr>
              <a:t>με πληκτρολόγιο και οθόνη.</a:t>
            </a:r>
            <a:endParaRPr lang="en-US" sz="2800" b="0" dirty="0"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8926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686800" cy="28956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700" b="1" dirty="0"/>
              <a:t>Συστήματα της τέταρτης γενιάς (1972- Τέλη Δεκαετίας ‘90) 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700" dirty="0"/>
              <a:t>Ως βασικές δομικές μονάδες πάλι τα </a:t>
            </a:r>
            <a:r>
              <a:rPr lang="el-GR" sz="2700" b="1" dirty="0"/>
              <a:t>ολοκληρωμένα</a:t>
            </a:r>
            <a:r>
              <a:rPr lang="el-GR" sz="2700" dirty="0"/>
              <a:t> </a:t>
            </a:r>
            <a:r>
              <a:rPr lang="el-GR" sz="2700" b="1" dirty="0"/>
              <a:t>κυκλώματα!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700" b="1" dirty="0"/>
              <a:t>Πρόοδος στην τεχνολογία του </a:t>
            </a:r>
            <a:r>
              <a:rPr lang="en-US" sz="2700" b="1" dirty="0">
                <a:latin typeface="Calibri" panose="020F0502020204030204" pitchFamily="34" charset="0"/>
              </a:rPr>
              <a:t>chip</a:t>
            </a:r>
            <a:r>
              <a:rPr lang="el-GR" sz="2700" b="1" dirty="0">
                <a:latin typeface="Calibri" panose="020F0502020204030204" pitchFamily="34" charset="0"/>
              </a:rPr>
              <a:t>!</a:t>
            </a:r>
            <a:endParaRPr lang="el-GR" sz="2700" b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l-GR" sz="2700" b="1" dirty="0"/>
          </a:p>
        </p:txBody>
      </p:sp>
      <p:pic>
        <p:nvPicPr>
          <p:cNvPr id="7" name="Picture 6" descr="VL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743199"/>
            <a:ext cx="1462312" cy="137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399" y="3581400"/>
            <a:ext cx="7239001" cy="2895600"/>
          </a:xfrm>
        </p:spPr>
        <p:txBody>
          <a:bodyPr>
            <a:noAutofit/>
          </a:bodyPr>
          <a:lstStyle/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700" b="1" dirty="0"/>
              <a:t>Κυκλώματα Μεγάλης Κλίμακας Ολοκλήρωσης </a:t>
            </a:r>
            <a:r>
              <a:rPr lang="en-US" sz="2700" b="1" dirty="0"/>
              <a:t>(</a:t>
            </a:r>
            <a:r>
              <a:rPr lang="el-GR" sz="2700" b="1" dirty="0"/>
              <a:t>L</a:t>
            </a:r>
            <a:r>
              <a:rPr lang="en-US" sz="2700" b="1" dirty="0" err="1"/>
              <a:t>arge</a:t>
            </a:r>
            <a:r>
              <a:rPr lang="en-US" sz="2700" b="1" dirty="0"/>
              <a:t>-</a:t>
            </a:r>
            <a:r>
              <a:rPr lang="el-GR" sz="2700" b="1" dirty="0"/>
              <a:t>S</a:t>
            </a:r>
            <a:r>
              <a:rPr lang="en-US" sz="2700" b="1" dirty="0" err="1"/>
              <a:t>cale</a:t>
            </a:r>
            <a:r>
              <a:rPr lang="en-US" sz="2700" b="1" dirty="0"/>
              <a:t> </a:t>
            </a:r>
            <a:r>
              <a:rPr lang="el-GR" sz="2700" b="1" dirty="0"/>
              <a:t>I</a:t>
            </a:r>
            <a:r>
              <a:rPr lang="en-US" sz="2700" b="1" dirty="0" err="1"/>
              <a:t>ntegration</a:t>
            </a:r>
            <a:r>
              <a:rPr lang="en-US" sz="2700" b="1" dirty="0"/>
              <a:t>, LSI</a:t>
            </a:r>
            <a:r>
              <a:rPr lang="en-US" sz="2700" dirty="0"/>
              <a:t>)</a:t>
            </a:r>
            <a:r>
              <a:rPr lang="el-GR" sz="2700" b="1" dirty="0"/>
              <a:t>. </a:t>
            </a:r>
            <a:r>
              <a:rPr lang="el-GR" sz="2700" dirty="0"/>
              <a:t>Χιλιάδες ηλεκτρονικά στοιχεία ανά </a:t>
            </a:r>
            <a:r>
              <a:rPr lang="en-US" sz="2700" dirty="0"/>
              <a:t>chip</a:t>
            </a:r>
            <a:r>
              <a:rPr lang="el-GR" sz="2700" dirty="0"/>
              <a:t>.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l-GR" sz="2700" b="1" dirty="0"/>
              <a:t>Κυκλώματα Πολύ Μεγάλης Κλίμακας Ολοκλήρωσης </a:t>
            </a:r>
            <a:r>
              <a:rPr lang="el-GR" sz="2700" dirty="0"/>
              <a:t>(</a:t>
            </a:r>
            <a:r>
              <a:rPr lang="el-GR" sz="2700" b="1" dirty="0"/>
              <a:t>V</a:t>
            </a:r>
            <a:r>
              <a:rPr lang="en-US" sz="2700" b="1" dirty="0" err="1"/>
              <a:t>ery</a:t>
            </a:r>
            <a:r>
              <a:rPr lang="en-US" sz="2700" b="1" dirty="0"/>
              <a:t> Large-scale Integration</a:t>
            </a:r>
            <a:r>
              <a:rPr lang="el-GR" sz="2700" b="1" dirty="0"/>
              <a:t>,</a:t>
            </a:r>
            <a:r>
              <a:rPr lang="en-US" sz="2700" b="1" dirty="0"/>
              <a:t> V</a:t>
            </a:r>
            <a:r>
              <a:rPr lang="el-GR" sz="2700" b="1" dirty="0"/>
              <a:t>LSI</a:t>
            </a:r>
            <a:r>
              <a:rPr lang="el-GR" sz="2700" dirty="0"/>
              <a:t>). Εκατομμύρια ηλεκτρονικά στοιχεία ανά </a:t>
            </a:r>
            <a:r>
              <a:rPr lang="en-US" sz="2700" dirty="0"/>
              <a:t>chip.</a:t>
            </a:r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20732041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l-GR" sz="280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2400" y="1600200"/>
            <a:ext cx="624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 sz="3200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l-GR" sz="3200" b="0" i="1" dirty="0">
                <a:latin typeface="+mn-lt"/>
                <a:cs typeface="Arial" panose="020B0604020202020204" pitchFamily="34" charset="0"/>
              </a:rPr>
              <a:t>Υλικό (</a:t>
            </a:r>
            <a:r>
              <a:rPr lang="en-GB" sz="3200" b="0" i="1" dirty="0">
                <a:latin typeface="+mn-lt"/>
                <a:cs typeface="Arial" panose="020B0604020202020204" pitchFamily="34" charset="0"/>
              </a:rPr>
              <a:t>Hardware</a:t>
            </a:r>
            <a:r>
              <a:rPr lang="el-GR" sz="3200" b="0" i="1" dirty="0">
                <a:latin typeface="+mn-lt"/>
                <a:cs typeface="Arial" panose="020B0604020202020204" pitchFamily="34" charset="0"/>
              </a:rPr>
              <a:t>)</a:t>
            </a:r>
            <a:r>
              <a:rPr lang="en-US" sz="3200" b="0" i="1" dirty="0">
                <a:latin typeface="+mn-lt"/>
                <a:cs typeface="Arial" panose="020B0604020202020204" pitchFamily="34" charset="0"/>
              </a:rPr>
              <a:t>:</a:t>
            </a:r>
            <a:endParaRPr lang="el-GR" sz="3200" b="0" i="1" dirty="0">
              <a:latin typeface="+mn-lt"/>
              <a:cs typeface="Arial" panose="020B0604020202020204" pitchFamily="34" charset="0"/>
            </a:endParaRPr>
          </a:p>
          <a:p>
            <a:pPr marL="514350" indent="-51435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800" b="0" dirty="0">
                <a:latin typeface="+mn-lt"/>
              </a:rPr>
              <a:t>Τα </a:t>
            </a:r>
            <a:r>
              <a:rPr lang="el-GR" sz="2800" dirty="0">
                <a:latin typeface="+mn-lt"/>
              </a:rPr>
              <a:t>ηλεκτρονικά</a:t>
            </a:r>
            <a:r>
              <a:rPr lang="el-GR" sz="2800" b="0" dirty="0">
                <a:latin typeface="+mn-lt"/>
              </a:rPr>
              <a:t>, </a:t>
            </a:r>
            <a:r>
              <a:rPr lang="el-GR" sz="2800" dirty="0">
                <a:latin typeface="+mn-lt"/>
              </a:rPr>
              <a:t>ηλεκτρικά</a:t>
            </a:r>
            <a:r>
              <a:rPr lang="el-GR" sz="2800" b="0" dirty="0">
                <a:latin typeface="+mn-lt"/>
              </a:rPr>
              <a:t>, και </a:t>
            </a:r>
            <a:r>
              <a:rPr lang="el-GR" sz="2800" dirty="0">
                <a:latin typeface="+mn-lt"/>
              </a:rPr>
              <a:t>μηχανικά</a:t>
            </a:r>
            <a:r>
              <a:rPr lang="el-GR" sz="2800" b="0" dirty="0">
                <a:latin typeface="+mn-lt"/>
              </a:rPr>
              <a:t> μέρη του υπολογιστικού συστήματος</a:t>
            </a:r>
            <a:r>
              <a:rPr lang="en-US" sz="2800" b="0" dirty="0">
                <a:latin typeface="+mn-lt"/>
              </a:rPr>
              <a:t> </a:t>
            </a:r>
            <a:endParaRPr lang="el-GR" sz="2800" b="0" dirty="0">
              <a:latin typeface="+mn-lt"/>
            </a:endParaRPr>
          </a:p>
          <a:p>
            <a:pPr marL="835025" lvl="1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/>
            </a:pPr>
            <a:r>
              <a:rPr lang="el-GR" sz="2800" b="0" dirty="0">
                <a:latin typeface="+mn-lt"/>
              </a:rPr>
              <a:t>Οθόνη, πληκτρολόγιο, ποντίκι, εκτυπωτής</a:t>
            </a:r>
            <a:r>
              <a:rPr lang="en-US" sz="2800" b="0" dirty="0">
                <a:latin typeface="+mn-lt"/>
              </a:rPr>
              <a:t>, </a:t>
            </a:r>
            <a:r>
              <a:rPr lang="el-GR" sz="2800" b="0" dirty="0">
                <a:latin typeface="+mn-lt"/>
              </a:rPr>
              <a:t>καλώδια</a:t>
            </a:r>
            <a:r>
              <a:rPr lang="en-US" sz="2800" b="0" dirty="0">
                <a:latin typeface="+mn-lt"/>
              </a:rPr>
              <a:t>, </a:t>
            </a:r>
            <a:r>
              <a:rPr lang="el-GR" sz="2800" b="0" dirty="0">
                <a:latin typeface="+mn-lt"/>
              </a:rPr>
              <a:t>πλακέτες κυκλωμάτων</a:t>
            </a:r>
            <a:r>
              <a:rPr lang="en-US" sz="2800" b="0" dirty="0">
                <a:latin typeface="+mn-lt"/>
              </a:rPr>
              <a:t>,</a:t>
            </a:r>
            <a:r>
              <a:rPr lang="el-GR" sz="2800" b="0" dirty="0">
                <a:latin typeface="+mn-lt"/>
              </a:rPr>
              <a:t> επεξεργαστής, σκληρός δίσκος, κλπ.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708AF2-3ADB-4D7E-AF0B-AF84ED2B4FF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55082"/>
            <a:ext cx="22098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16" y="4114800"/>
            <a:ext cx="2738184" cy="1981200"/>
          </a:xfrm>
          <a:prstGeom prst="rect">
            <a:avLst/>
          </a:prstGeom>
        </p:spPr>
      </p:pic>
      <p:sp>
        <p:nvSpPr>
          <p:cNvPr id="10" name="Rectangle 14"/>
          <p:cNvSpPr txBox="1">
            <a:spLocks noChangeArrowheads="1"/>
          </p:cNvSpPr>
          <p:nvPr/>
        </p:nvSpPr>
        <p:spPr bwMode="auto">
          <a:xfrm>
            <a:off x="365513" y="209938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l-GR" b="0" dirty="0">
                <a:solidFill>
                  <a:schemeClr val="tx1"/>
                </a:solidFill>
              </a:rPr>
              <a:t>Εισαγωγή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7" name="Picture 7" descr="IBM_PC_51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429000"/>
            <a:ext cx="20033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763000" cy="23241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700" b="1" dirty="0"/>
              <a:t>Συστήματα της τέταρτης γενιάς (1972 - Τέλη Δεκαετίας ‘90) </a:t>
            </a:r>
            <a:endParaRPr lang="el-GR" sz="2700" dirty="0"/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400" dirty="0"/>
              <a:t>Οι τεχνολογίες αυτές έχουν οδηγήσει σε μια άνευ προηγουμένου </a:t>
            </a:r>
            <a:r>
              <a:rPr lang="el-GR" sz="2400" b="1" dirty="0"/>
              <a:t>μείωση του όγκου </a:t>
            </a:r>
            <a:r>
              <a:rPr lang="el-GR" sz="2400" dirty="0"/>
              <a:t>και του </a:t>
            </a:r>
            <a:r>
              <a:rPr lang="el-GR" sz="2400" b="1" dirty="0"/>
              <a:t>κόστους </a:t>
            </a:r>
            <a:r>
              <a:rPr lang="el-GR" sz="2400" dirty="0"/>
              <a:t>και </a:t>
            </a:r>
            <a:r>
              <a:rPr lang="el-GR" sz="2400" b="1" dirty="0"/>
              <a:t>αύξηση της χωρητικότητας της μνήμης και της ταχύτητας των ηλεκτρονικών υπολογιστών</a:t>
            </a:r>
            <a:r>
              <a:rPr lang="el-GR" sz="2400" dirty="0"/>
              <a:t>.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400" b="1" dirty="0"/>
              <a:t>Δεκαετία ’80: </a:t>
            </a:r>
            <a:r>
              <a:rPr lang="el-GR" sz="2400" dirty="0"/>
              <a:t>Προσωπικοί υπολογιστές </a:t>
            </a:r>
          </a:p>
          <a:p>
            <a:pPr marL="0" lvl="1" indent="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r>
              <a:rPr lang="el-GR" sz="2400" dirty="0"/>
              <a:t>    (</a:t>
            </a:r>
            <a:r>
              <a:rPr lang="en-US" sz="2400" dirty="0"/>
              <a:t>Personal Computers</a:t>
            </a:r>
            <a:r>
              <a:rPr lang="el-GR" sz="2400" dirty="0"/>
              <a:t>,</a:t>
            </a:r>
            <a:r>
              <a:rPr lang="en-US" sz="2400" dirty="0"/>
              <a:t> PC</a:t>
            </a:r>
            <a:r>
              <a:rPr lang="el-GR" sz="2400" dirty="0"/>
              <a:t>) σε εμπορική αγορά.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l-GR" sz="2400" b="1" dirty="0"/>
              <a:t>Αναβαθμισμένα λειτουργικά συστήματα</a:t>
            </a:r>
          </a:p>
          <a:p>
            <a:pPr marL="594677" lvl="2" indent="-32004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en-US" sz="2400" dirty="0"/>
              <a:t>UNIX, MS-DOS</a:t>
            </a:r>
            <a:endParaRPr lang="el-GR" sz="2400" dirty="0"/>
          </a:p>
          <a:p>
            <a:pPr marL="594677" lvl="2" indent="-32004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Char char=""/>
              <a:defRPr/>
            </a:pPr>
            <a:r>
              <a:rPr lang="el-GR" sz="2400" b="1" dirty="0"/>
              <a:t>198</a:t>
            </a:r>
            <a:r>
              <a:rPr lang="en-US" sz="2400" b="1" dirty="0"/>
              <a:t>4</a:t>
            </a:r>
            <a:r>
              <a:rPr lang="en-US" sz="2400" dirty="0"/>
              <a:t>: Macintosh PC</a:t>
            </a:r>
            <a:r>
              <a:rPr lang="el-GR" sz="2400" dirty="0"/>
              <a:t>, Λειτουργικό </a:t>
            </a:r>
          </a:p>
          <a:p>
            <a:pPr marL="274637" lvl="2" indent="0" eaLnBrk="1" fontAlgn="auto" hangingPunct="1">
              <a:spcBef>
                <a:spcPts val="700"/>
              </a:spcBef>
              <a:spcAft>
                <a:spcPts val="0"/>
              </a:spcAft>
              <a:buSzPct val="60000"/>
              <a:buNone/>
              <a:defRPr/>
            </a:pPr>
            <a:r>
              <a:rPr lang="el-GR" sz="2400" dirty="0"/>
              <a:t>     Σύστημα με Γραφικό περιβάλλον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2400" baseline="30000" dirty="0"/>
          </a:p>
        </p:txBody>
      </p:sp>
      <p:pic>
        <p:nvPicPr>
          <p:cNvPr id="1026" name="Picture 2" descr="Macintosh 128k transparenc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123392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isad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132846"/>
            <a:ext cx="2209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579954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61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dirty="0"/>
              <a:t>	</a:t>
            </a:r>
            <a:endParaRPr lang="el-G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91600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800" b="1" dirty="0"/>
              <a:t>Συστήματα της τέταρτης γενιάς (1972 - Τέλη Δεκαετίας ‘90) </a:t>
            </a:r>
            <a:endParaRPr lang="el-GR" sz="2800" dirty="0"/>
          </a:p>
        </p:txBody>
      </p:sp>
      <p:sp>
        <p:nvSpPr>
          <p:cNvPr id="11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2133600"/>
            <a:ext cx="8809446" cy="1905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/>
              <a:t>Δεκαετία ’90 </a:t>
            </a: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/>
              <a:t>Microsoft</a:t>
            </a:r>
            <a:r>
              <a:rPr lang="el-GR" sz="2800" b="1" dirty="0"/>
              <a:t>:</a:t>
            </a:r>
            <a:r>
              <a:rPr lang="el-GR" sz="2800" dirty="0"/>
              <a:t> Το Λειτουργικό σύστημα</a:t>
            </a:r>
            <a:r>
              <a:rPr lang="en-US" sz="2800" dirty="0"/>
              <a:t> Windows </a:t>
            </a:r>
            <a:r>
              <a:rPr lang="el-GR" sz="2800" dirty="0"/>
              <a:t>και άλλα προγράμματα εφαρμογών της εταιρίας</a:t>
            </a:r>
            <a:r>
              <a:rPr lang="en-US" sz="2800" dirty="0"/>
              <a:t> Microsoft </a:t>
            </a:r>
            <a:r>
              <a:rPr lang="el-GR" sz="2800" dirty="0"/>
              <a:t>(π.χ., </a:t>
            </a:r>
            <a:r>
              <a:rPr lang="en-US" sz="2800" dirty="0"/>
              <a:t>MS Excel, MS Word, MS Access)</a:t>
            </a:r>
            <a:r>
              <a:rPr lang="el-GR" sz="2800" dirty="0"/>
              <a:t> κυριαρχούν στην αγορά.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/>
              <a:t>Δίκτυα υπολογιστών</a:t>
            </a:r>
            <a:r>
              <a:rPr lang="en-US" sz="2800" b="1" dirty="0"/>
              <a:t>: </a:t>
            </a:r>
            <a:r>
              <a:rPr lang="el-GR" sz="2800" dirty="0"/>
              <a:t>Το </a:t>
            </a:r>
            <a:r>
              <a:rPr lang="en-US" sz="2800" dirty="0" err="1"/>
              <a:t>ethernet</a:t>
            </a:r>
            <a:r>
              <a:rPr lang="en-US" sz="2800" dirty="0"/>
              <a:t> </a:t>
            </a:r>
            <a:r>
              <a:rPr lang="el-GR" sz="2800" dirty="0"/>
              <a:t>επιτρέπει σε μικρούς υπολογιστές να συνδεθούν μεταξύ τους και να ανταλλάξουν δεδομένα</a:t>
            </a:r>
            <a:r>
              <a:rPr lang="en-US" sz="2800" dirty="0"/>
              <a:t>.</a:t>
            </a:r>
            <a:r>
              <a:rPr lang="el-GR" sz="28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800" b="1" dirty="0"/>
              <a:t>Παγκόσμιος Ιστός (</a:t>
            </a:r>
            <a:r>
              <a:rPr lang="en-US" sz="2800" b="1" dirty="0"/>
              <a:t>World Wide Web</a:t>
            </a:r>
            <a:r>
              <a:rPr lang="el-GR" sz="2800" b="1" dirty="0"/>
              <a:t>)</a:t>
            </a:r>
            <a:r>
              <a:rPr lang="el-GR" sz="2800" dirty="0"/>
              <a:t>: Διευκολύνει την παγκόσμια επικοινωνία μέσω του Διαδικτύου.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" name="AutoShape 4" descr="data:image/jpeg;base64,/9j/4AAQSkZJRgABAQAAAQABAAD/2wCEAAkGBxQSEhQUEhMVFhQXEBUYFhgWGBcUFBQVFRQXFhQWFxUYHSggGBolHRUUITEhJSkrLi4uFx8zODMsNygtLisBCgoKDg0OGxAQGiwkICUtLi0sLzQsLCwsLCwsLS8sLCwsLCwsLCwsLCwsLCwsLCwsLCwsLCwsLCwsLCwsLCwrLP/AABEIAKUBMQMBIgACEQEDEQH/xAAcAAABBQEBAQAAAAAAAAAAAAAAAwQFBgcCAQj/xABPEAABAwICBQYHCgsHBQEAAAABAAIDBBEFIQcSMUFRBhNhcYGRIjJSobHB0RRCcoKSk7LC0uEXIzNEU1Ric4OioxUWJEN00/AINGOz4+L/xAAaAQEAAwEBAQAAAAAAAAAAAAAAAQIDBAUG/8QALhEAAgIBAwMBBwQDAQAAAAAAAAECEQMEITESQVETBRRCYYGhsSIjcZEyUtHh/9oADAMBAAIRAxEAPwDcUIQgBCEIAQhCAEIQgBCFldVpccx72ikaQ17mg86RexIB8RTQNUQsq/C6/fRf1T/to/DDxo/63/zSmRaNVQsrGmNu+kPzw+wuhpjZ+qO+db9lKYs1JCy8aY4/1V/zjfYh+mWEC5pZex7EomzUELKvw3U/6pP2Oj+0vPw5U36pU98X21ANWQspGnSk30tV/S/3F23TnRb4KofFi/3EBqaFl4040H6Kp+TH9tdDTfh/6Op+Qz7aA05CzQabsO8mp+bb9tdDTZhvCo+a/wD0gNJQqtyS5fUmIvdHTmTXa3WIewsyuASDs3hWlACEIQAhCEAIQhACEIQAhCEAIQhACEIQAhCEAIQhACEIQAhCEBzI6wJ4Ar5t5PM5ytgHlVUZ/qAlfRWKSasMruETz3NJXzvyN/72ntulB+SCfUrwVmeR0mzf6inAFwb8UzJHAJD3c/ikzNddUcbXJ5E8sZP9KoclrfJb3Becww+8Yfij2Jvzq6bNZW6CqmPGUENs4oz8RvsXLsChdc8xFb92z2JJlRnmck9bXhZShJcG8MkfiY2ZyWpSPCp4Pmo/YmNTyYpGmxpac/wo/YpkV44riadrhnt3FVSle6LzyQcai9/5IF3JahO2jpvmmexJHkdh/wCo03zTPYpTXRzi16DD1JeSJPIrDv1Kn+QAkzyEw0/mUPcR6CpvnF3E4XzOSjoXgn1ZeSC/Bth5F/cUduguH1lhekOiigxCeKBgZGwxgNBJAJiY520k7XFfUIrRxXy7pCqOcxOtcP1p4+R4H1Vzzvwd2nab2lZf/wDp3g/H1D+EIHynj7K3VY9/0709oql/F0Y+mfWFsKzOsEIQgBCEIAQhCAEIQgBCEIAQhCAEIQgBCEIAQhCAEIQgBCEICK5VyatFVHhSy/QKwfkQ3/GxdGuf6bltvL+TVw6qP/hI+UQ31rFeQw/xQPCN59A9a1wq5pfMw1DrHL+DUudRzqZc4u4iXEAbSvW6DwbHglXokSpw/LJ2fmTNsT7E6psPUs10su00OOcXuumQkXvOK3QVsea69D0zEi6EijoJ2HjX32JbmXcPQuaPIX3lOedWMnvsbRjtuNC9clyVrBcXG1csphbM59Ctaqyrj2EwelfNGNS69TUO8qpmd3yOPrX0jVHUudwBN+pfMBeTmdpzPWVzanhHboI05fQ+idAcGrQyO8qf6MbfatNVG0MwauGMPlSyHuOr9VXlch6QIQhACEIQAhCEAIQhACEIQAhCEAIQhACEIQAhCEAIQhACEIQFU0oyauGz9PNjvlYsi5Dj8e48Ij53NWpaX5LYc4eVNGPOXfVWX8i/HkP7DR3k+xdOkV5Yo5dW6xSLxHdxAaLkmwA3q4YHhoYy8jRrcMjZUvDqzm5A7hfsuLKxsxxvlt77elehqoTf6Y8HkYMkIPqaJmsoQSNTLPPgBxTDEITFY3uDv2ZrmPFr7CD1EFeVlaHMIeMrXvwO4rkhCaaT4N55sck2lTIKqNnZbDmkhImjpydqkMIwySoJ1bBo2uOwdHSV6TShG5HJFObqPJw191KRU7mNBc0i+8jzJ3R4G6B+u4tcAMrXyJ32KkHyhwsdhC48mdN/p3R0xwOP+WzGNJSveLjIcSvamlewXOY4hSDJwAANgC6MwIsdhC5/UlZr0Qr5kHzq951IVlM6PPa2+0etNeeXWoJq0crk06YlyorWsp5C6RjDqOAL3BjdZzXBtychcrBmYBxq6P517voxlWjSkXGaIknVLZCOFxK5n0WM71Sgy+wLzs0+qVeD2NNjUIX5N45Hcv8AD6KihgkqAXsDtbUZI5t3PLsjq57VJP0xYYP8yQ/wpfsr58Zh0p8WKQ9THH0BLMwKqOylqT1QSn6qxOi0bs/TRh42c8f4bh6Qm8um2jHixTHsaPSVjMXJWudso6nthlb6Wpw3kLiJ2Uc3aA36RCmmR1LyahLp1hHi0kp63MCbP07jdRO7ZB6gs+Zo8xM/mb+18I9L05i0Y4m783DfhSw+p5U0yPUj5RcX6dn7qNvbIfUEg/TpUbqSLte72Kut0T4ifewjrlHqBSzNENedrqYfxHn0Rp0vwV9WHkkpdOdZup4B2vKbP03152RwDscfWuG6Gqs+NPTjqMjvqBLs0LTb6yIdUbz6wp6JeCPXx+Rq7TTiJ/Qj4n3qc5G6ZZ31EcVa2MxSPDNdgLHRlxs0kXIc25F9lhmo6r0Nvjikf7sa4sje4NEJGsWtJDb85le1r2WXBxtcbbZde5Q01yWhkjP/ABZ9qITPB6rnYIZB7+GN3ymA+tPFU0BCEIAQhCAEIQgBCEIAQhCAz7TTJaijHGqb5o5FnXJDLnT8AfSV802v/E0zeMrz3NA+sqHyXyZJ8MD+UH1ru0CvMvqcWuf7T+hYtdGum7TfIZlKxQPcSGtJI2i2zrXvtJHhneuuhImzrg2IsRuO1eh6dIJbB42vla1/i533XsL2V7pJ44xqsAaOAFs+PWsxZKQQQbEbCpGPHJRvB6x7FxanSyyPZm2LM8fBopq2kWOwr2SZrmluVrKgM5Qu3tHZcJyzlEN7D2G64noJrg398fclpJHNNjtQKoqq11cZH62zIAdQTGvxbmGhxLsyQADmbWJ37rjvC6J4VCHVN0YQcpy6Ylzra6zHX4efcoIVfQqzJyqY7a2Q9ZB9a4/vNH5D/N7VTHqNPFc/Zm8tJnfYj9JUeu2B43S1DD2sp3t+k9RejRxbilIb2vK5p+PE9vpIUti+Jw1EYjeJABMJLt1b+IWEC53+Dn+yo6ikpoJopYvdGtHKx/hc2QdRwNsrWvZeXlaeRuPFnrYotYlGXNH0RPGW77hNjKoDk5yqFZGXsu0tdqua61wbXBy2g+oqSMq6IRtHm5JVKqod84vWvumJlXhmV+gz6yXbIDklhC0EKCbUkbCg1ruKq8L7FlqEuVZO1LGuGQAPcox7yDYpkat3FJvnvtKtDE0UyZ1N3VD0yrznU3ZG4i/pSUjiDYq6gmZNsmo52auq6xuCD03XyTVwc3I9nkSOZ8hxb6l9Ll6+fOWkGpX1Td3PucPj2f8AWXPnxdKs9DQ5nJuLPpDRXV87hNGb31YAw9cRMf1Va1mugGr18MLL5x1UjexwbIPplaUuU9IEIQgBCEIAQhCAEIQgBCEIDK9N0mdK3omPnjCpuAZRu6ZD9FoVk03VAFRA0nZAT8p5H1VVsEnaYwA4X1nZXF9vDbuXpeza9XfwcOvv09vJasGe0Eu98Mh0A71MMqh37elU66UZM4bCe8r2Z4VN3Z426J3GIw4c4DmAL9Iv6c1Dhy5fUuIsSSFwCrwg4qgxcOXockAV0HK1EC4cvQ5I3XTMyBxKiiBdlzkMyozlhAWxwXyJfNl0asNvWrHSxNZmMzZNcUoWVNRRQvJDXyTh1siAGRuyJ6l5mvleKu1o7NDSy3/JnrxkbZG2R4FN2RSaoBfnnc2vfPJa/UaM6YZiWW1+LMv5Uh+Dmm/Szd7Psry1p0/iX3/4em9VFdjKow4A6zr9lkitdZo8pQLF0jusj1AJSHR1Rk561t/hFHp6+Jff/hX3uPhkFoudaKf94z6LldDKqpyYp2wyVsbPEZVlreptwFY6WMyODW7SuvBH9u2cGpd5XXyHAeTsBPUkzKrDHhr2MAFshsG0lMxSON5NS+Xo6EWaLIlgmuSIMy5MyK+3jNsOI9aYGVdUY2rOVumPTMlILkjhfNMacF7g1u0myn3YUWgarwdgOVushUyOMNmTGLlug59IzODtvFTMcEbRbVB6TmSofE6QtN4wS22zePaufHKLdcG+SDSvk8fICLHYsK0p0+pXuPlxRu67As+otgNQsy0uRXlp38Y3tPxXAj6RU6nG1jsvosn71fItf/TjWZVsPTFIO0OYfotW0r550B1QjxJ8d/ylI+/wo3tcPNrL6GXmHtghCEAIQhACELxzgBcmw6UB6hVfFtIFBAS01DZHjayAGd4PA6lw3tIVOxfS6/MU9M1g8uofd3XzMV/O8JQNZUVi/KSlpf8AuKiOMnY0uBkd8GMXc7sCwTFuW9XU316mZzd7Yf8ADxDoJjs63wnlQ8NNO6/NRhl9pAALj0uNtY9NypoiyZ0vcpIqmrjlh13M5gM8JhjN2vebhr7OsdYbQNiplLXRl3hh+rbMAhjr9Za4W6LZ8QpDEcCLfCe9zjY5m9r8ASNXjwUV7gJ9RBvfqsrdLIbRMwVUN/xdTNGOlg1R1uZLc/IXrMblByl1hfIkA3G4+ENbvsVBPw9w2Ef8602dSubxHGxKupZIcNoo445cpMuMXKWQbWsPYQfTbzJ3Fynb76MjqcHekBUIPePfHtzXYrHjgfMtY67PH4jKWkxPsaJHyhgO0ub1tJ+jdPIsUhdslZ2uDT3GxWZCvO9p7M14axp4jrC6I+1Mq5SZlL2fjfDZrLXXzGY6M10HLI2VFjdrrHiDY+ZPYccqG+LM/tOv9K63j7Wj8UTGXs19pGtMruI7l1DUB1VREXymnvf93HsWYw8r6hu3Ud1tsf5SFb+SWLmofTPc0NLamduRJH5GE3z61TPq8OaHTG7tfkrj0mTE3J8U/wAGtc/0pSJpds2dKj4gXZ7ApBsnBZyVcGEDyZpb1dCQMqXM11xG8NFgoXBLSKLgr/xtb/rXq8YDzbGB+15vnw3WAVAwx/4ys/10vqUkyrc3xXEdRXRiw+phS/n8kZp9GW18vwaE7FAk3Yp0LP3Vjz793eUk6c7yUXs9FHqcj7k5jszdbwMri7h038ybYVROneGgHVuNZ1smjr4qIMinsDx1sUeoTq+ETe22/UumcJQx1DdmUWuq5FwhwWBli1tnAZOuSeF+C99y+D43heZVp/KdnlnsBTd/Kdv7Z7B7V560ud82dUtTDtEkpaxzTYixSD8RttIHaqziuJc8++wAWz2pjrrvhpNrZyOUvJJ1Vbd7iDkSqTpLBfBG7yZrdjmn2BWIvUHyzZr0kn7Ja7ucL+a6vqcS9GSXg10zrLF/MgdE9XzWLUh3Okcw/wASNzR5yF9UL44wGr5mqp5fIqYndjZGk+YFfY4K+aPogQhCAbV+IRQNL5pWRsG1z3Bje8lVDFdKFHFcRc5UH/xt1WfOSarSPg3VA0r17/dz2yw5N1eacWg+AWtN2OOdr3vbeCs+qJdY31iOg3I86v0or1GmYvpaqn3EQhgF9155LdbtVrT8VypOK4/NU/l5ZZuiV5LPmm2Z/KoTVPQepAd/zYgHvug2tew4N8EdwSQa3ba5vv8AC7LFJC6AUBYMPxaFgs+nBuLFwcS4fBY/LvKsdLympAABzkYLQHDUJdf4bXFoG7YqAF5zm4Ak9AJ8+xLFF6qY4ph+KLXuvnzfNyOA4asb43jaoObDm6xv4Jvazy+M24u59jSeoPKhY6N8wOUYtukcA49Tdp7gu6Wqq4jaOSUfsskdq/If4PmVoyaZSUdiY/sd1rgOI2AhpNx0c3rADLbZNjh2dhqk79UtNuwFrjsO5cxcqKiNwMkcTiDcukp2tNuBfEGp/Fyzie1wlhcQSDrNkFRqm+erHUDVHf2rf1V3MPTl2Iqpw+3jNI6HCx/nb60ylwwHO2W+wy7xcK2x4tRSFgbKYAR4YcyVrid9jETEB0G3WuHUkcjnCFwmk1SWNjMNQXAZC5jLCw9efQVNwfJFTRS5MLbuv3gk+hNpsNLd9uggg9gtmrHX0VVrhhh5jWafyhOe25vL4uXbltTCokdA4Ne2ImwJLHEuIOy8jHFt9/FUlCPg0jOXkhHYc7yb5brH0JB1MRuI83pVppmGXZGWu3BzmZgncXBrjlwC7nwokWdrAHZk9jerWzBHaVV4U+CfWrkqJa4bytE0Wxa76Zrjtrai9uinhPqVbkwZtrgkDiCC0Hhtv5lcNGkYiqKS51h7rqTmCPzaIb1T05RdlnkjKLRtL6SPVsBa28Ep3HM1osMguH1bC3V3W7ulVqrxJsbi0uJt0dF10wxyybbnmTyxhvEmMSg1/CZYHfuv96hHzEEg7QkzjTeJ7lE1FaXOLr2uV3YcElszlyZFJ2iCwqTwqn/Wyn0J8XqDweXw5hxqJj3FntVmwdguXOsbZAbc+K20sksN+L/JfVL9z6L8CEMTn5NaT1JKW7TYggjcdqsTKhrb6oAubm3FR+KvY5pJ8a2R39XSto5W5cbGGxEl65L0kXLkuXVRFCpevNdI6y81lNE0OIwXGwUoKNlrZ343UbRVIbe+9OHVzePmKympN7ECgoRY3dnu4dCg8ahLoZWHaYnjzGylfd4Oy56knUU8kmyKQi1vEcfUoa2al3LQvqTRjB2ZcF9jcnaznqWnl8unid8pgK+PqiEsc5hBBa9zSDkQWkgg9y+odEVZzuEUh3tjdGf4b3MHmAXybPpS4oQhQSQnKLk5DWACdusGjwb+9vtI83cqLi2iCJ1+ae5vRe47itVRZWUmVcT54xPRZVxX5steO4+xViuwKqh/KQv7tYeZfVhYEhNRMd4zQesKbRFM+SC6xzbY9oPcV2Jf2vlD1r6ZxLkXSzA60Te4KoYpoggdcxOcw9By7k2FmPR1zh71p6skoa2N3jsI/wCdCteLaKqmO/NkPHSLFVSt5P1UJ8ON+zPfw9h703Gx0Gsd4snY7MdxQyB7TcavxSW+YZKIfcDwm2IGeVjf/ll6ypLdmsOo3CWKJ1tXKNoB+FY/RATGshkkN9VvYAPvSEeKu8oHryTmPFRvHdmreo3yV6Ehk+keNybyReUO8Kejr2Hf35JQhruBTrHSRVDjNRCAIp5mNHvWyODPm76pHWE5/vFK4/jWQTdD4wwA8RzBj8LpNyln0LCm0mF8CpUkRRNxcronZSRTNGfizidg4WhqIz9NLNxWkc06szY3525yCaFw6QKR72HK4zAVXOGO4hHuADa7uVvUa7lPST7D6txp13Brg4G/hOYwvOVri99TouSegJ/yRqCDA4Eg+66jO5J/IU+85lQD4mDd3qUwapbGInEENbUTnLbnDTjYkJ3ON+UTLHUGl4NJ/tKT9I7vKbulJPEntJVf/vLDwf3D2pxScrqVmf4wm3kjLqzXu+84I8SR4vu2X/Vkw+42gjrFlzziYyctqVwsect8H70lPyvpHNtZ44HU2edQtZi7tD3bL/qyNwYkykAEl1RUgAC5OUZ2DqVopsPncbMikJtfJrhle1+pUWjr3R6ssTtVwqZnNNgSLiOxsQRfNO5OU9W785mGVvBeWZbbeDZeZi1zxRcUr3Z6eXSLI0262L2zkvWu/wAl3xnMHpciTktM38pJTx/vJmt9F1m1RXyv8eWR3wnOd6SmbgrP2nm7Jf1/6QtBjXdmlvw+mZ+UxKjHwZOcPcEzmrsLj8fEi48I6aY/zbFnEyj+bL/FBd8Ea3oWb9oah/F9kaLRYfH3NLl5U4Oz31dL8BkLB/OQU1l5fYc3xKCok4c7OI7/ADYKoDcLmOyKTtY4echLQ8nqh2yP+Zno1rrJ6vO/iZotNhXwouD9JsQ/J4XAP3ksk3mICav0p1P+XS0EfDVp7kdrnlQ8HIuqdsYO559DLedSUOjiqO0EfF+04LNzyy5b/suoY1wl/QnUaTsTdkKkMHCOKFo79S/nUNV8p6yW5fVTEkkmzyy5cAD4ltth3BW2DRi8+NIB8dg83hKTp9GUQ8eUHtefotaq9Mi1xRlbyXElxJJJJJNySTckk7STvX0VoD1v7Lz2e6pdXpHg3/m1lA4do9omEa4LxfMapz7XvK1nBoo2QsbCwMjAs1oGqG2OyyrKNEqVj1CEKpYEIQgBCEIAQhCA5cwHams+HMfkWg5WTxCWQ0ip4pyEpZh4UbdboFlVMT0RQOzjJaehauvLKbI6fB884ronqGX5twcOkZ94VSxDkjVQ+NC7rbmF9YuiB3JrPhrHbQFOxH6kfH8jHsNnAjryQ2oI3r6ixLkZBL40bT2KnYtolgdcsBaehKHV5MXjxNw3+tOWYt0K34noomZfm3A9Y9irVVyUrKck82T0jPzKKZOw1dXXTGoxHc3vOz70pUyPAIkjsbbS0gpxgPJiarI1G6rPLIyPwR770ISIUoLgNpce0k9AUxV0EkMUYkbql0krgDttqwDPhmCtQ5EcjIoB4t32ze6xd9w6lL8o+RTaoNBJAbs3G527shs6+xTRXqRhMjslxAwE5rV36K2eW7v+5IP0VsG2R3f9yULRl04AcbbEndaoNFrPLd3/AHLpui2Pe93f9yULRVOTWCmogB/GZTSDwI2vGbY9rnSNA86nIuSDbXOvfg6aCO/cH2VnouSHMWjhuRa4GR67qYg5Oy7wB1loU0Q5FKj5Kxb2xfGlmk/9bWBSEWAUw94w9URf/wC57vQrjHydO97B1XPqThmAMG15PU32lWpFHkXkqUOHQt8WM/FZDF9Bl/Ol3UrHZGMn4cj3ea4CtzMHiHlHtA9ScMw+If5Y7SSp+hX1Y+SlRYeweLDEPiA+m6eRwv3ZfBAHoCuDKdo2MaOwetKi+7LqySyvqIqbMPld5Z+UlmYE/e3vIHpVpDL717zSjqLW32K7HgR3lo7b+hL/ANkAC5cOwFTmoAkZ27k6gruiIjo+hWGCINaGjcE2pYs78E9VJOzeKoEIQqlgQhCAEIQgBCEIAQhCAEIQgBCEIAXhahCASfTtO5M6jDoztaEIUopJIjajk1Tv8aJp6wER4LEwjVaAvEK6M3yS9LhzG52z9Ccc0F6hUs0cVyJujCbS0wOaEKyM2J8wBe3G65MQQhSDmOIa9/2PST7E7ZECvUKexhJJ5NztsAXr4gEIUWy7hFLg8DV7qoQhVI61UWQhQXSPQvShCFwASThmhCgtEXhGSUQhVNQQhC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xQSEhQUEhMVFhQXEBUYFhgWGBcUFBQVFRQXFhQWFxUYHSggGBolHRUUITEhJSkrLi4uFx8zODMsNygtLisBCgoKDg0OGxAQGiwkICUtLi0sLzQsLCwsLCwsLS8sLCwsLCwsLCwsLCwsLCwsLCwsLCwsLCwsLCwsLCwsLCwrLP/AABEIAKUBMQMBIgACEQEDEQH/xAAcAAABBQEBAQAAAAAAAAAAAAAAAwQFBgcCAQj/xABPEAABAwICBQYHCgsHBQEAAAABAAIDBBEFIQcSMUFRBhNhcYGRIjJSobHB0RRCcoKSk7LC0uEXIzNEU1Ric4OioxUWJEN00/AINGOz4+L/xAAaAQEAAwEBAQAAAAAAAAAAAAAAAQIDBAUG/8QALhEAAgIBAwMBBwQDAQAAAAAAAAECEQMEITESQVETBRRCYYGhsSIjcZEyUtHh/9oADAMBAAIRAxEAPwDcUIQgBCEIAQhCAEIQgBCFldVpccx72ikaQ17mg86RexIB8RTQNUQsq/C6/fRf1T/to/DDxo/63/zSmRaNVQsrGmNu+kPzw+wuhpjZ+qO+db9lKYs1JCy8aY4/1V/zjfYh+mWEC5pZex7EomzUELKvw3U/6pP2Oj+0vPw5U36pU98X21ANWQspGnSk30tV/S/3F23TnRb4KofFi/3EBqaFl4040H6Kp+TH9tdDTfh/6Op+Qz7aA05CzQabsO8mp+bb9tdDTZhvCo+a/wD0gNJQqtyS5fUmIvdHTmTXa3WIewsyuASDs3hWlACEIQAhCEAIQhACEIQAhCEAIQhACEIQAhCEAIQhACEIQAhCEBzI6wJ4Ar5t5PM5ytgHlVUZ/qAlfRWKSasMruETz3NJXzvyN/72ntulB+SCfUrwVmeR0mzf6inAFwb8UzJHAJD3c/ikzNddUcbXJ5E8sZP9KoclrfJb3Becww+8Yfij2Jvzq6bNZW6CqmPGUENs4oz8RvsXLsChdc8xFb92z2JJlRnmck9bXhZShJcG8MkfiY2ZyWpSPCp4Pmo/YmNTyYpGmxpac/wo/YpkV44riadrhnt3FVSle6LzyQcai9/5IF3JahO2jpvmmexJHkdh/wCo03zTPYpTXRzi16DD1JeSJPIrDv1Kn+QAkzyEw0/mUPcR6CpvnF3E4XzOSjoXgn1ZeSC/Bth5F/cUduguH1lhekOiigxCeKBgZGwxgNBJAJiY520k7XFfUIrRxXy7pCqOcxOtcP1p4+R4H1Vzzvwd2nab2lZf/wDp3g/H1D+EIHynj7K3VY9/0709oql/F0Y+mfWFsKzOsEIQgBCEIAQhCAEIQgBCEIAQhCAEIQgBCEIAQhCAEIQgBCEICK5VyatFVHhSy/QKwfkQ3/GxdGuf6bltvL+TVw6qP/hI+UQ31rFeQw/xQPCN59A9a1wq5pfMw1DrHL+DUudRzqZc4u4iXEAbSvW6DwbHglXokSpw/LJ2fmTNsT7E6psPUs10su00OOcXuumQkXvOK3QVsea69D0zEi6EijoJ2HjX32JbmXcPQuaPIX3lOedWMnvsbRjtuNC9clyVrBcXG1csphbM59Ctaqyrj2EwelfNGNS69TUO8qpmd3yOPrX0jVHUudwBN+pfMBeTmdpzPWVzanhHboI05fQ+idAcGrQyO8qf6MbfatNVG0MwauGMPlSyHuOr9VXlch6QIQhACEIQAhCEAIQhACEIQAhCEAIQhACEIQAhCEAIQhACEIQFU0oyauGz9PNjvlYsi5Dj8e48Ij53NWpaX5LYc4eVNGPOXfVWX8i/HkP7DR3k+xdOkV5Yo5dW6xSLxHdxAaLkmwA3q4YHhoYy8jRrcMjZUvDqzm5A7hfsuLKxsxxvlt77elehqoTf6Y8HkYMkIPqaJmsoQSNTLPPgBxTDEITFY3uDv2ZrmPFr7CD1EFeVlaHMIeMrXvwO4rkhCaaT4N55sck2lTIKqNnZbDmkhImjpydqkMIwySoJ1bBo2uOwdHSV6TShG5HJFObqPJw191KRU7mNBc0i+8jzJ3R4G6B+u4tcAMrXyJ32KkHyhwsdhC48mdN/p3R0xwOP+WzGNJSveLjIcSvamlewXOY4hSDJwAANgC6MwIsdhC5/UlZr0Qr5kHzq951IVlM6PPa2+0etNeeXWoJq0crk06YlyorWsp5C6RjDqOAL3BjdZzXBtychcrBmYBxq6P517voxlWjSkXGaIknVLZCOFxK5n0WM71Sgy+wLzs0+qVeD2NNjUIX5N45Hcv8AD6KihgkqAXsDtbUZI5t3PLsjq57VJP0xYYP8yQ/wpfsr58Zh0p8WKQ9THH0BLMwKqOylqT1QSn6qxOi0bs/TRh42c8f4bh6Qm8um2jHixTHsaPSVjMXJWudso6nthlb6Wpw3kLiJ2Uc3aA36RCmmR1LyahLp1hHi0kp63MCbP07jdRO7ZB6gs+Zo8xM/mb+18I9L05i0Y4m783DfhSw+p5U0yPUj5RcX6dn7qNvbIfUEg/TpUbqSLte72Kut0T4ifewjrlHqBSzNENedrqYfxHn0Rp0vwV9WHkkpdOdZup4B2vKbP03152RwDscfWuG6Gqs+NPTjqMjvqBLs0LTb6yIdUbz6wp6JeCPXx+Rq7TTiJ/Qj4n3qc5G6ZZ31EcVa2MxSPDNdgLHRlxs0kXIc25F9lhmo6r0Nvjikf7sa4sje4NEJGsWtJDb85le1r2WXBxtcbbZde5Q01yWhkjP/ABZ9qITPB6rnYIZB7+GN3ymA+tPFU0BCEIAQhCAEIQgBCEIAQhCAz7TTJaijHGqb5o5FnXJDLnT8AfSV802v/E0zeMrz3NA+sqHyXyZJ8MD+UH1ru0CvMvqcWuf7T+hYtdGum7TfIZlKxQPcSGtJI2i2zrXvtJHhneuuhImzrg2IsRuO1eh6dIJbB42vla1/i533XsL2V7pJ44xqsAaOAFs+PWsxZKQQQbEbCpGPHJRvB6x7FxanSyyPZm2LM8fBopq2kWOwr2SZrmluVrKgM5Qu3tHZcJyzlEN7D2G64noJrg398fclpJHNNjtQKoqq11cZH62zIAdQTGvxbmGhxLsyQADmbWJ37rjvC6J4VCHVN0YQcpy6Ylzra6zHX4efcoIVfQqzJyqY7a2Q9ZB9a4/vNH5D/N7VTHqNPFc/Zm8tJnfYj9JUeu2B43S1DD2sp3t+k9RejRxbilIb2vK5p+PE9vpIUti+Jw1EYjeJABMJLt1b+IWEC53+Dn+yo6ikpoJopYvdGtHKx/hc2QdRwNsrWvZeXlaeRuPFnrYotYlGXNH0RPGW77hNjKoDk5yqFZGXsu0tdqua61wbXBy2g+oqSMq6IRtHm5JVKqod84vWvumJlXhmV+gz6yXbIDklhC0EKCbUkbCg1ruKq8L7FlqEuVZO1LGuGQAPcox7yDYpkat3FJvnvtKtDE0UyZ1N3VD0yrznU3ZG4i/pSUjiDYq6gmZNsmo52auq6xuCD03XyTVwc3I9nkSOZ8hxb6l9Ll6+fOWkGpX1Td3PucPj2f8AWXPnxdKs9DQ5nJuLPpDRXV87hNGb31YAw9cRMf1Va1mugGr18MLL5x1UjexwbIPplaUuU9IEIQgBCEIAQhCAEIQgBCEIDK9N0mdK3omPnjCpuAZRu6ZD9FoVk03VAFRA0nZAT8p5H1VVsEnaYwA4X1nZXF9vDbuXpeza9XfwcOvv09vJasGe0Eu98Mh0A71MMqh37elU66UZM4bCe8r2Z4VN3Z426J3GIw4c4DmAL9Iv6c1Dhy5fUuIsSSFwCrwg4qgxcOXockAV0HK1EC4cvQ5I3XTMyBxKiiBdlzkMyozlhAWxwXyJfNl0asNvWrHSxNZmMzZNcUoWVNRRQvJDXyTh1siAGRuyJ6l5mvleKu1o7NDSy3/JnrxkbZG2R4FN2RSaoBfnnc2vfPJa/UaM6YZiWW1+LMv5Uh+Dmm/Szd7Psry1p0/iX3/4em9VFdjKow4A6zr9lkitdZo8pQLF0jusj1AJSHR1Rk561t/hFHp6+Jff/hX3uPhkFoudaKf94z6LldDKqpyYp2wyVsbPEZVlreptwFY6WMyODW7SuvBH9u2cGpd5XXyHAeTsBPUkzKrDHhr2MAFshsG0lMxSON5NS+Xo6EWaLIlgmuSIMy5MyK+3jNsOI9aYGVdUY2rOVumPTMlILkjhfNMacF7g1u0myn3YUWgarwdgOVushUyOMNmTGLlug59IzODtvFTMcEbRbVB6TmSofE6QtN4wS22zePaufHKLdcG+SDSvk8fICLHYsK0p0+pXuPlxRu67As+otgNQsy0uRXlp38Y3tPxXAj6RU6nG1jsvosn71fItf/TjWZVsPTFIO0OYfotW0r550B1QjxJ8d/ylI+/wo3tcPNrL6GXmHtghCEAIQhACELxzgBcmw6UB6hVfFtIFBAS01DZHjayAGd4PA6lw3tIVOxfS6/MU9M1g8uofd3XzMV/O8JQNZUVi/KSlpf8AuKiOMnY0uBkd8GMXc7sCwTFuW9XU316mZzd7Yf8ADxDoJjs63wnlQ8NNO6/NRhl9pAALj0uNtY9NypoiyZ0vcpIqmrjlh13M5gM8JhjN2vebhr7OsdYbQNiplLXRl3hh+rbMAhjr9Za4W6LZ8QpDEcCLfCe9zjY5m9r8ASNXjwUV7gJ9RBvfqsrdLIbRMwVUN/xdTNGOlg1R1uZLc/IXrMblByl1hfIkA3G4+ENbvsVBPw9w2Ef8602dSubxHGxKupZIcNoo445cpMuMXKWQbWsPYQfTbzJ3Fynb76MjqcHekBUIPePfHtzXYrHjgfMtY67PH4jKWkxPsaJHyhgO0ub1tJ+jdPIsUhdslZ2uDT3GxWZCvO9p7M14axp4jrC6I+1Mq5SZlL2fjfDZrLXXzGY6M10HLI2VFjdrrHiDY+ZPYccqG+LM/tOv9K63j7Wj8UTGXs19pGtMruI7l1DUB1VREXymnvf93HsWYw8r6hu3Ud1tsf5SFb+SWLmofTPc0NLamduRJH5GE3z61TPq8OaHTG7tfkrj0mTE3J8U/wAGtc/0pSJpds2dKj4gXZ7ApBsnBZyVcGEDyZpb1dCQMqXM11xG8NFgoXBLSKLgr/xtb/rXq8YDzbGB+15vnw3WAVAwx/4ys/10vqUkyrc3xXEdRXRiw+phS/n8kZp9GW18vwaE7FAk3Yp0LP3Vjz793eUk6c7yUXs9FHqcj7k5jszdbwMri7h038ybYVROneGgHVuNZ1smjr4qIMinsDx1sUeoTq+ETe22/UumcJQx1DdmUWuq5FwhwWBli1tnAZOuSeF+C99y+D43heZVp/KdnlnsBTd/Kdv7Z7B7V560ud82dUtTDtEkpaxzTYixSD8RttIHaqziuJc8++wAWz2pjrrvhpNrZyOUvJJ1Vbd7iDkSqTpLBfBG7yZrdjmn2BWIvUHyzZr0kn7Ja7ucL+a6vqcS9GSXg10zrLF/MgdE9XzWLUh3Okcw/wASNzR5yF9UL44wGr5mqp5fIqYndjZGk+YFfY4K+aPogQhCAbV+IRQNL5pWRsG1z3Bje8lVDFdKFHFcRc5UH/xt1WfOSarSPg3VA0r17/dz2yw5N1eacWg+AWtN2OOdr3vbeCs+qJdY31iOg3I86v0or1GmYvpaqn3EQhgF9155LdbtVrT8VypOK4/NU/l5ZZuiV5LPmm2Z/KoTVPQepAd/zYgHvug2tew4N8EdwSQa3ba5vv8AC7LFJC6AUBYMPxaFgs+nBuLFwcS4fBY/LvKsdLympAABzkYLQHDUJdf4bXFoG7YqAF5zm4Ak9AJ8+xLFF6qY4ph+KLXuvnzfNyOA4asb43jaoObDm6xv4Jvazy+M24u59jSeoPKhY6N8wOUYtukcA49Tdp7gu6Wqq4jaOSUfsskdq/If4PmVoyaZSUdiY/sd1rgOI2AhpNx0c3rADLbZNjh2dhqk79UtNuwFrjsO5cxcqKiNwMkcTiDcukp2tNuBfEGp/Fyzie1wlhcQSDrNkFRqm+erHUDVHf2rf1V3MPTl2Iqpw+3jNI6HCx/nb60ylwwHO2W+wy7xcK2x4tRSFgbKYAR4YcyVrid9jETEB0G3WuHUkcjnCFwmk1SWNjMNQXAZC5jLCw9efQVNwfJFTRS5MLbuv3gk+hNpsNLd9uggg9gtmrHX0VVrhhh5jWafyhOe25vL4uXbltTCokdA4Ne2ImwJLHEuIOy8jHFt9/FUlCPg0jOXkhHYc7yb5brH0JB1MRuI83pVppmGXZGWu3BzmZgncXBrjlwC7nwokWdrAHZk9jerWzBHaVV4U+CfWrkqJa4bytE0Wxa76Zrjtrai9uinhPqVbkwZtrgkDiCC0Hhtv5lcNGkYiqKS51h7rqTmCPzaIb1T05RdlnkjKLRtL6SPVsBa28Ep3HM1osMguH1bC3V3W7ulVqrxJsbi0uJt0dF10wxyybbnmTyxhvEmMSg1/CZYHfuv96hHzEEg7QkzjTeJ7lE1FaXOLr2uV3YcElszlyZFJ2iCwqTwqn/Wyn0J8XqDweXw5hxqJj3FntVmwdguXOsbZAbc+K20sksN+L/JfVL9z6L8CEMTn5NaT1JKW7TYggjcdqsTKhrb6oAubm3FR+KvY5pJ8a2R39XSto5W5cbGGxEl65L0kXLkuXVRFCpevNdI6y81lNE0OIwXGwUoKNlrZ343UbRVIbe+9OHVzePmKympN7ECgoRY3dnu4dCg8ahLoZWHaYnjzGylfd4Oy56knUU8kmyKQi1vEcfUoa2al3LQvqTRjB2ZcF9jcnaznqWnl8unid8pgK+PqiEsc5hBBa9zSDkQWkgg9y+odEVZzuEUh3tjdGf4b3MHmAXybPpS4oQhQSQnKLk5DWACdusGjwb+9vtI83cqLi2iCJ1+ae5vRe47itVRZWUmVcT54xPRZVxX5steO4+xViuwKqh/KQv7tYeZfVhYEhNRMd4zQesKbRFM+SC6xzbY9oPcV2Jf2vlD1r6ZxLkXSzA60Te4KoYpoggdcxOcw9By7k2FmPR1zh71p6skoa2N3jsI/wCdCteLaKqmO/NkPHSLFVSt5P1UJ8ON+zPfw9h703Gx0Gsd4snY7MdxQyB7TcavxSW+YZKIfcDwm2IGeVjf/ll6ypLdmsOo3CWKJ1tXKNoB+FY/RATGshkkN9VvYAPvSEeKu8oHryTmPFRvHdmreo3yV6Ehk+keNybyReUO8Kejr2Hf35JQhruBTrHSRVDjNRCAIp5mNHvWyODPm76pHWE5/vFK4/jWQTdD4wwA8RzBj8LpNyln0LCm0mF8CpUkRRNxcronZSRTNGfizidg4WhqIz9NLNxWkc06szY3525yCaFw6QKR72HK4zAVXOGO4hHuADa7uVvUa7lPST7D6txp13Brg4G/hOYwvOVri99TouSegJ/yRqCDA4Eg+66jO5J/IU+85lQD4mDd3qUwapbGInEENbUTnLbnDTjYkJ3ON+UTLHUGl4NJ/tKT9I7vKbulJPEntJVf/vLDwf3D2pxScrqVmf4wm3kjLqzXu+84I8SR4vu2X/Vkw+42gjrFlzziYyctqVwsect8H70lPyvpHNtZ44HU2edQtZi7tD3bL/qyNwYkykAEl1RUgAC5OUZ2DqVopsPncbMikJtfJrhle1+pUWjr3R6ssTtVwqZnNNgSLiOxsQRfNO5OU9W785mGVvBeWZbbeDZeZi1zxRcUr3Z6eXSLI0262L2zkvWu/wAl3xnMHpciTktM38pJTx/vJmt9F1m1RXyv8eWR3wnOd6SmbgrP2nm7Jf1/6QtBjXdmlvw+mZ+UxKjHwZOcPcEzmrsLj8fEi48I6aY/zbFnEyj+bL/FBd8Ea3oWb9oah/F9kaLRYfH3NLl5U4Oz31dL8BkLB/OQU1l5fYc3xKCok4c7OI7/ADYKoDcLmOyKTtY4echLQ8nqh2yP+Zno1rrJ6vO/iZotNhXwouD9JsQ/J4XAP3ksk3mICav0p1P+XS0EfDVp7kdrnlQ8HIuqdsYO559DLedSUOjiqO0EfF+04LNzyy5b/suoY1wl/QnUaTsTdkKkMHCOKFo79S/nUNV8p6yW5fVTEkkmzyy5cAD4ltth3BW2DRi8+NIB8dg83hKTp9GUQ8eUHtefotaq9Mi1xRlbyXElxJJJJJNySTckk7STvX0VoD1v7Lz2e6pdXpHg3/m1lA4do9omEa4LxfMapz7XvK1nBoo2QsbCwMjAs1oGqG2OyyrKNEqVj1CEKpYEIQgBCEIAQhCA5cwHams+HMfkWg5WTxCWQ0ip4pyEpZh4UbdboFlVMT0RQOzjJaehauvLKbI6fB884ronqGX5twcOkZ94VSxDkjVQ+NC7rbmF9YuiB3JrPhrHbQFOxH6kfH8jHsNnAjryQ2oI3r6ixLkZBL40bT2KnYtolgdcsBaehKHV5MXjxNw3+tOWYt0K34noomZfm3A9Y9irVVyUrKck82T0jPzKKZOw1dXXTGoxHc3vOz70pUyPAIkjsbbS0gpxgPJiarI1G6rPLIyPwR770ISIUoLgNpce0k9AUxV0EkMUYkbql0krgDttqwDPhmCtQ5EcjIoB4t32ze6xd9w6lL8o+RTaoNBJAbs3G527shs6+xTRXqRhMjslxAwE5rV36K2eW7v+5IP0VsG2R3f9yULRl04AcbbEndaoNFrPLd3/AHLpui2Pe93f9yULRVOTWCmogB/GZTSDwI2vGbY9rnSNA86nIuSDbXOvfg6aCO/cH2VnouSHMWjhuRa4GR67qYg5Oy7wB1loU0Q5FKj5Kxb2xfGlmk/9bWBSEWAUw94w9URf/wC57vQrjHydO97B1XPqThmAMG15PU32lWpFHkXkqUOHQt8WM/FZDF9Bl/Ol3UrHZGMn4cj3ea4CtzMHiHlHtA9ScMw+If5Y7SSp+hX1Y+SlRYeweLDEPiA+m6eRwv3ZfBAHoCuDKdo2MaOwetKi+7LqySyvqIqbMPld5Z+UlmYE/e3vIHpVpDL717zSjqLW32K7HgR3lo7b+hL/ANkAC5cOwFTmoAkZ27k6gruiIjo+hWGCINaGjcE2pYs78E9VJOzeKoEIQqlgQhCAEIQgBCEIAQhCAEIQgBCEIAXhahCASfTtO5M6jDoztaEIUopJIjajk1Tv8aJp6wER4LEwjVaAvEK6M3yS9LhzG52z9Ccc0F6hUs0cVyJujCbS0wOaEKyM2J8wBe3G65MQQhSDmOIa9/2PST7E7ZECvUKexhJJ5NztsAXr4gEIUWy7hFLg8DV7qoQhVI61UWQhQXSPQvShCFwASThmhCgtEXhGSUQhVNQQhC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19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9ED980-FBE3-493B-B36F-55273B8E9961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51578" cy="35052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500" b="1" dirty="0"/>
              <a:t>Συστήματα της πέμπτης γενιάς (Αρχές Δεκαετίας ‘90 - Σήμερα) </a:t>
            </a:r>
            <a:endParaRPr lang="el-GR" sz="2500" dirty="0"/>
          </a:p>
          <a:p>
            <a:pPr>
              <a:defRPr/>
            </a:pPr>
            <a:r>
              <a:rPr lang="el-GR" sz="2400" b="1" i="1" dirty="0"/>
              <a:t>Πιο ισχυρά και πιο εύχρηστα Λειτουργικά Συστήματα </a:t>
            </a:r>
            <a:endParaRPr lang="en-US" sz="2400" b="1" i="1" dirty="0"/>
          </a:p>
          <a:p>
            <a:pPr>
              <a:defRPr/>
            </a:pPr>
            <a:endParaRPr lang="en-US" sz="2600" b="1" i="1" dirty="0"/>
          </a:p>
          <a:p>
            <a:pPr>
              <a:defRPr/>
            </a:pPr>
            <a:endParaRPr lang="el-GR" sz="2600" b="1" i="1" dirty="0"/>
          </a:p>
          <a:p>
            <a:pPr>
              <a:defRPr/>
            </a:pPr>
            <a:endParaRPr lang="el-GR" sz="2600" b="1" i="1" dirty="0"/>
          </a:p>
          <a:p>
            <a:pPr>
              <a:defRPr/>
            </a:pPr>
            <a:endParaRPr lang="el-GR" sz="2600" b="1" i="1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l-GR" sz="2600" b="1" i="1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l-GR" sz="3600" b="1" i="1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l-GR" sz="2400" b="1" i="1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l-GR" sz="800" b="1" i="1"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l-GR" sz="2400" b="1" i="1" dirty="0"/>
              <a:t>Οι υπολογιστές χρησιμοποιούνται άνετα και από άτομα που δεν γνωρίζουν πληροφορική!!!</a:t>
            </a:r>
            <a:endParaRPr lang="en-US" sz="2400" b="1" i="1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56" y="2632522"/>
            <a:ext cx="2067614" cy="14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-68271" y="4108841"/>
            <a:ext cx="2496457" cy="390589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000" b="1" i="1" dirty="0"/>
              <a:t>Windows</a:t>
            </a:r>
          </a:p>
        </p:txBody>
      </p:sp>
      <p:pic>
        <p:nvPicPr>
          <p:cNvPr id="11" name="Picture 7" descr="os screenshot vist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427" y="2613869"/>
            <a:ext cx="211908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286000" y="4157309"/>
            <a:ext cx="2362200" cy="371149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000" b="1" i="1" dirty="0"/>
              <a:t>Mac OS</a:t>
            </a:r>
          </a:p>
        </p:txBody>
      </p:sp>
      <p:pic>
        <p:nvPicPr>
          <p:cNvPr id="13" name="Picture 7" descr="os screenshot vist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515" y="2593029"/>
            <a:ext cx="2133600" cy="153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4510314" y="4123355"/>
            <a:ext cx="2362200" cy="371149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000" b="1" i="1" dirty="0"/>
              <a:t>Ubuntu</a:t>
            </a:r>
            <a:endParaRPr lang="en-US" sz="2400" dirty="0"/>
          </a:p>
        </p:txBody>
      </p:sp>
      <p:pic>
        <p:nvPicPr>
          <p:cNvPr id="15" name="Picture 7" descr="os screenshot vist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582143"/>
            <a:ext cx="2145978" cy="152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6749889" y="4137869"/>
            <a:ext cx="2362200" cy="371149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000" b="1" i="1" dirty="0"/>
              <a:t>Linux</a:t>
            </a:r>
            <a:endParaRPr lang="en-US" sz="2400" dirty="0"/>
          </a:p>
        </p:txBody>
      </p:sp>
      <p:pic>
        <p:nvPicPr>
          <p:cNvPr id="5122" name="Picture 2" descr="http://betanews.com/wp-content/uploads/2012/04/cloud-computing-laptop-smartphone-tabl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6733"/>
            <a:ext cx="2986314" cy="16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P Elite 7100 Desktop P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13" y="4568422"/>
            <a:ext cx="1754445" cy="14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63956" y="4488546"/>
            <a:ext cx="5322444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400" b="1" i="1" dirty="0"/>
              <a:t>Εξελίξεις στο  Υλικό</a:t>
            </a:r>
          </a:p>
          <a:p>
            <a:pPr lvl="1">
              <a:defRPr/>
            </a:pPr>
            <a:r>
              <a:rPr lang="el-GR" sz="2400" b="1" i="1" dirty="0"/>
              <a:t>Μικρότεροι, Ισχυρότεροι, Φθηνότεροι και</a:t>
            </a:r>
            <a:r>
              <a:rPr lang="en-US" sz="2400" b="1" i="1" dirty="0"/>
              <a:t> “</a:t>
            </a:r>
            <a:r>
              <a:rPr lang="el-GR" sz="2400" b="1" i="1" dirty="0"/>
              <a:t>Φορητοί</a:t>
            </a:r>
            <a:r>
              <a:rPr lang="en-US" sz="2400" b="1" i="1" dirty="0"/>
              <a:t>”</a:t>
            </a:r>
            <a:r>
              <a:rPr lang="el-GR" sz="2400" b="1" i="1" dirty="0"/>
              <a:t>  Προσωπικοί Υπολογιστές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1815502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 txBox="1">
            <a:spLocks noChangeArrowheads="1"/>
          </p:cNvSpPr>
          <p:nvPr/>
        </p:nvSpPr>
        <p:spPr>
          <a:xfrm>
            <a:off x="152400" y="1600200"/>
            <a:ext cx="89916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500" dirty="0"/>
              <a:t>Συστήματα της πέμπτης γενιάς (Αρχές Δεκαετίας ‘90 - Σήμερα) </a:t>
            </a:r>
          </a:p>
          <a:p>
            <a:pPr>
              <a:defRPr/>
            </a:pPr>
            <a:r>
              <a:rPr lang="el-GR" sz="2200" i="1" dirty="0"/>
              <a:t>Παράλληλη Επεξεργασία</a:t>
            </a:r>
            <a:r>
              <a:rPr lang="en-US" sz="2200" i="1" dirty="0"/>
              <a:t>: </a:t>
            </a:r>
            <a:r>
              <a:rPr lang="el-GR" sz="2200" b="0" dirty="0"/>
              <a:t>Πολλαπλοί επεξεργαστές αλληλεπιδρούν και συνεργάζονται για ταχύτερη επεξεργασία δεδομένων.</a:t>
            </a:r>
          </a:p>
          <a:p>
            <a:pPr>
              <a:defRPr/>
            </a:pPr>
            <a:r>
              <a:rPr lang="el-GR" sz="2200" dirty="0"/>
              <a:t>Ανάπτυξη «έξυπνων» υπολογιστικών συστημάτων</a:t>
            </a:r>
            <a:r>
              <a:rPr lang="el-GR" sz="2200" b="0" dirty="0"/>
              <a:t>, με την ενσωμάτωση τεχνικών που χρησιμοποιούνται στον κλάδο της τεχνητής νοημοσύνης</a:t>
            </a:r>
          </a:p>
          <a:p>
            <a:pPr lvl="1">
              <a:defRPr/>
            </a:pPr>
            <a:r>
              <a:rPr lang="el-GR" sz="2200" b="0" dirty="0"/>
              <a:t>Έξυπνα Κινητά (</a:t>
            </a:r>
            <a:r>
              <a:rPr lang="en-GB" sz="2200" b="0" dirty="0"/>
              <a:t>Smartphones)</a:t>
            </a:r>
            <a:r>
              <a:rPr lang="el-GR" sz="2200" b="0" dirty="0"/>
              <a:t> </a:t>
            </a:r>
          </a:p>
          <a:p>
            <a:pPr lvl="1">
              <a:defRPr/>
            </a:pPr>
            <a:r>
              <a:rPr lang="el-GR" sz="2200" b="0" dirty="0"/>
              <a:t>Έξυπνες Ηλεκτρικές Συσκευές (</a:t>
            </a:r>
            <a:r>
              <a:rPr lang="en-GB" sz="2200" b="0" dirty="0"/>
              <a:t>Smart Appliances)</a:t>
            </a:r>
            <a:endParaRPr lang="el-GR" sz="2200" b="0" dirty="0"/>
          </a:p>
          <a:p>
            <a:pPr lvl="1">
              <a:defRPr/>
            </a:pPr>
            <a:r>
              <a:rPr lang="el-GR" sz="2200" b="0" dirty="0"/>
              <a:t>Ρομποτικά συστήματα με τεχνητή νοημοσύνη</a:t>
            </a:r>
          </a:p>
          <a:p>
            <a:pPr lvl="1">
              <a:defRPr/>
            </a:pPr>
            <a:r>
              <a:rPr lang="el-GR" sz="2200" b="0" dirty="0"/>
              <a:t>Κτλ.</a:t>
            </a:r>
            <a:endParaRPr lang="en-US" sz="2200" b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7DDAEC7-4EEB-45E2-B9F3-8FE28D78E8F2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074" name="Picture 2" descr="http://media.idownloadblog.com/wp-content/uploads/2012/01/smartphones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26660"/>
            <a:ext cx="1473762" cy="11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igitaltrends.com/wp-content/uploads/2013/02/Samsung-Smart-T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2277"/>
            <a:ext cx="1721045" cy="11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.thesun.co.uk/aidemitlum/archive/01694/samsung-proxima_62_1694430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4" t="6437" r="16753"/>
          <a:stretch/>
        </p:blipFill>
        <p:spPr bwMode="auto">
          <a:xfrm>
            <a:off x="457200" y="5636265"/>
            <a:ext cx="1077684" cy="100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amsung.com/us/system/consumer/topic/00/00/00/14/tsc00000014/fridge_marquee_fridge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8" r="32858"/>
          <a:stretch/>
        </p:blipFill>
        <p:spPr bwMode="auto">
          <a:xfrm>
            <a:off x="6477000" y="4699585"/>
            <a:ext cx="989789" cy="19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219200"/>
          </a:xfrm>
        </p:spPr>
        <p:txBody>
          <a:bodyPr/>
          <a:lstStyle/>
          <a:p>
            <a:pPr eaLnBrk="1" hangingPunct="1"/>
            <a:r>
              <a:rPr lang="el-GR" sz="4000" dirty="0">
                <a:solidFill>
                  <a:schemeClr val="tx1"/>
                </a:solidFill>
              </a:rPr>
              <a:t>Εξέλιξη των Υπολογιστικών Συστημάτων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2.bp.blogspot.com/_Zx0SO3YqO2g/TCGyszmHZsI/AAAAAAAAABU/KmG5Q8kZI88/s1600/rob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37628"/>
            <a:ext cx="1238540" cy="18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6342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Προγραμματιστές και Χρήστες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6C65B1-8B18-48B6-B71C-32CA5A518379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2400" y="1443697"/>
            <a:ext cx="8610600" cy="54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l-GR" sz="2800" dirty="0">
                <a:latin typeface="+mn-lt"/>
              </a:rPr>
              <a:t>Προγραμματιστής Συστημάτων</a:t>
            </a:r>
            <a:r>
              <a:rPr lang="en-US" sz="2800" dirty="0">
                <a:latin typeface="+mn-lt"/>
              </a:rPr>
              <a:t>:</a:t>
            </a:r>
            <a:r>
              <a:rPr lang="el-GR" sz="2800" dirty="0">
                <a:latin typeface="+mn-lt"/>
              </a:rPr>
              <a:t> </a:t>
            </a:r>
          </a:p>
          <a:p>
            <a:pPr marL="319088" indent="-319088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350" b="0" dirty="0">
                <a:latin typeface="+mn-lt"/>
              </a:rPr>
              <a:t>Παράγει προγράμματα</a:t>
            </a:r>
            <a:r>
              <a:rPr lang="en-US" sz="2350" b="0" dirty="0">
                <a:latin typeface="+mn-lt"/>
              </a:rPr>
              <a:t> (</a:t>
            </a:r>
            <a:r>
              <a:rPr lang="el-GR" sz="2350" b="0" dirty="0">
                <a:latin typeface="+mn-lt"/>
              </a:rPr>
              <a:t>λογισμικό συστήματος</a:t>
            </a:r>
            <a:r>
              <a:rPr lang="en-US" sz="2350" b="0" dirty="0">
                <a:latin typeface="+mn-lt"/>
              </a:rPr>
              <a:t>)</a:t>
            </a:r>
            <a:r>
              <a:rPr lang="el-GR" sz="2350" b="0" dirty="0">
                <a:latin typeface="+mn-lt"/>
              </a:rPr>
              <a:t> που</a:t>
            </a:r>
            <a:r>
              <a:rPr lang="en-US" sz="2350" b="0" dirty="0">
                <a:latin typeface="+mn-lt"/>
              </a:rPr>
              <a:t>:</a:t>
            </a:r>
            <a:endParaRPr lang="el-GR" sz="2350" b="0" dirty="0">
              <a:latin typeface="+mn-lt"/>
            </a:endParaRP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/>
            </a:pPr>
            <a:r>
              <a:rPr lang="el-GR" sz="2350" b="0" dirty="0">
                <a:latin typeface="+mn-lt"/>
              </a:rPr>
              <a:t>Εξυπηρετούν ανάγκες του υλικού του Η/Υ. Π.χ. Πρόγραμμα για</a:t>
            </a:r>
            <a:r>
              <a:rPr lang="en-US" sz="2350" b="0" dirty="0">
                <a:latin typeface="+mn-lt"/>
              </a:rPr>
              <a:t>:</a:t>
            </a:r>
            <a:endParaRPr lang="el-GR" sz="2350" b="0" dirty="0">
              <a:latin typeface="+mn-lt"/>
            </a:endParaRPr>
          </a:p>
          <a:p>
            <a:pPr lvl="2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/>
            </a:pPr>
            <a:r>
              <a:rPr lang="el-GR" sz="2350" b="0" dirty="0">
                <a:latin typeface="+mn-lt"/>
              </a:rPr>
              <a:t>Ανασυγκρότηση δίσκου, Εγκατάσταση της κάμερα (</a:t>
            </a:r>
            <a:r>
              <a:rPr lang="en-US" sz="2350" b="0" dirty="0">
                <a:latin typeface="+mn-lt"/>
              </a:rPr>
              <a:t>Drivers</a:t>
            </a:r>
            <a:r>
              <a:rPr lang="el-GR" sz="2350" b="0" dirty="0">
                <a:latin typeface="+mn-lt"/>
              </a:rPr>
              <a:t>), Φόρτωση δεδομένων από τον σκληρό δίσκο στην κύρια μνήμη, κτλ.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/>
            </a:pPr>
            <a:r>
              <a:rPr lang="el-GR" sz="2350" b="0" dirty="0">
                <a:latin typeface="+mn-lt"/>
              </a:rPr>
              <a:t>Λειτουργούν ως επικοινωνιακός σύνδεσμος ανάμεσα στο Λογισμικό Εφαρμογών και του Υλικού. Π.χ., Πρόγραμμα</a:t>
            </a:r>
            <a:r>
              <a:rPr lang="en-US" sz="2350" b="0" dirty="0">
                <a:latin typeface="+mn-lt"/>
              </a:rPr>
              <a:t> </a:t>
            </a:r>
            <a:r>
              <a:rPr lang="el-GR" sz="2350" b="0" dirty="0">
                <a:latin typeface="+mn-lt"/>
              </a:rPr>
              <a:t>για</a:t>
            </a:r>
            <a:r>
              <a:rPr lang="en-US" sz="2350" b="0" dirty="0">
                <a:latin typeface="+mn-lt"/>
              </a:rPr>
              <a:t>:</a:t>
            </a:r>
            <a:endParaRPr lang="el-GR" sz="2350" b="0" dirty="0">
              <a:latin typeface="+mn-lt"/>
            </a:endParaRPr>
          </a:p>
          <a:p>
            <a:pPr lvl="2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/>
            </a:pPr>
            <a:r>
              <a:rPr lang="el-GR" sz="2350" b="0" dirty="0">
                <a:latin typeface="+mn-lt"/>
              </a:rPr>
              <a:t>Επικοινωνία μεταξύ της εφαρμογής </a:t>
            </a:r>
            <a:r>
              <a:rPr lang="en-US" sz="2350" b="0" dirty="0">
                <a:latin typeface="+mn-lt"/>
              </a:rPr>
              <a:t>Microsoft Word </a:t>
            </a:r>
            <a:r>
              <a:rPr lang="el-GR" sz="2350" b="0" dirty="0">
                <a:latin typeface="+mn-lt"/>
              </a:rPr>
              <a:t>με τον Εκτυπωτή (όταν θέλουμε να τυπώσουμε ένα κείμενο), κτλ.</a:t>
            </a:r>
          </a:p>
          <a:p>
            <a:pPr marL="319088" indent="-319088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350" b="0" dirty="0">
                <a:latin typeface="+mn-lt"/>
              </a:rPr>
              <a:t>Η ύπαρξη και λειτουργία των προγραμμάτων που παράγει δεν γίνεται άμεσα αντιληπτή στον χρήστη εφαρμογών. </a:t>
            </a:r>
          </a:p>
          <a:p>
            <a:pPr marL="319088" indent="-319088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350" b="0" dirty="0">
                <a:latin typeface="+mn-lt"/>
              </a:rPr>
              <a:t>Απαιτεί μεγαλύτερο βαθμό γνώσης του υλικού.</a:t>
            </a:r>
          </a:p>
        </p:txBody>
      </p:sp>
    </p:spTree>
    <p:extLst>
      <p:ext uri="{BB962C8B-B14F-4D97-AF65-F5344CB8AC3E}">
        <p14:creationId xmlns:p14="http://schemas.microsoft.com/office/powerpoint/2010/main" val="326020005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Προγραμματιστές και Χρήστες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6C65B1-8B18-48B6-B71C-32CA5A518379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610600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l-GR" sz="2800" dirty="0">
                <a:latin typeface="+mn-lt"/>
              </a:rPr>
              <a:t>Προγραμματιστής Εφαρμογών</a:t>
            </a:r>
            <a:r>
              <a:rPr lang="en-US" sz="2800" dirty="0">
                <a:latin typeface="+mn-lt"/>
              </a:rPr>
              <a:t>: </a:t>
            </a:r>
            <a:endParaRPr lang="el-GR" sz="2800" dirty="0">
              <a:latin typeface="+mn-lt"/>
            </a:endParaRPr>
          </a:p>
          <a:p>
            <a:pPr marL="319088" indent="-319088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500" b="0" dirty="0">
                <a:latin typeface="+mn-lt"/>
              </a:rPr>
              <a:t>Παράγει προγράμματα (λογισμικό εφαρμογών) που παρέχει υπηρεσίες προς το χρήστη. Π.χ.</a:t>
            </a:r>
            <a:r>
              <a:rPr lang="en-US" sz="2500" b="0" dirty="0">
                <a:latin typeface="+mn-lt"/>
              </a:rPr>
              <a:t>:</a:t>
            </a:r>
            <a:endParaRPr lang="el-GR" sz="2500" b="0" dirty="0">
              <a:latin typeface="+mn-lt"/>
            </a:endParaRP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/>
            </a:pPr>
            <a:r>
              <a:rPr lang="el-GR" sz="2500" b="0" dirty="0">
                <a:latin typeface="+mn-lt"/>
              </a:rPr>
              <a:t>Πρόγραμμα Επεξεργασίας κειμένου</a:t>
            </a:r>
            <a:r>
              <a:rPr lang="en-US" sz="2500" b="0" dirty="0">
                <a:latin typeface="+mn-lt"/>
              </a:rPr>
              <a:t>, </a:t>
            </a:r>
            <a:r>
              <a:rPr lang="el-GR" sz="2500" b="0" dirty="0">
                <a:latin typeface="+mn-lt"/>
              </a:rPr>
              <a:t>Πρόγραμμα ηλεκτρονικού ταχυδρομείου</a:t>
            </a:r>
            <a:r>
              <a:rPr lang="en-US" sz="2500" b="0" dirty="0">
                <a:latin typeface="+mn-lt"/>
              </a:rPr>
              <a:t>, </a:t>
            </a:r>
            <a:r>
              <a:rPr lang="el-GR" sz="2500" b="0" dirty="0">
                <a:latin typeface="+mn-lt"/>
              </a:rPr>
              <a:t>Πρόγραμμα ζωγραφικής</a:t>
            </a:r>
            <a:r>
              <a:rPr lang="en-US" sz="2500" b="0" dirty="0">
                <a:latin typeface="+mn-lt"/>
              </a:rPr>
              <a:t>, </a:t>
            </a:r>
            <a:r>
              <a:rPr lang="el-GR" sz="2500" b="0" dirty="0">
                <a:latin typeface="+mn-lt"/>
              </a:rPr>
              <a:t>κτλ.</a:t>
            </a:r>
          </a:p>
          <a:p>
            <a:pPr marL="319088" indent="-319088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500" b="0" dirty="0">
                <a:latin typeface="+mn-lt"/>
              </a:rPr>
              <a:t>Κατά την κατασκευή ή εκτέλεση του λογισμικού εφαρμογών χρησιμοποιεί το λογισμικό συστημάτων.</a:t>
            </a:r>
          </a:p>
          <a:p>
            <a:pPr marL="319088" indent="-319088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500" b="0" dirty="0">
                <a:latin typeface="+mn-lt"/>
              </a:rPr>
              <a:t>Η ύπαρξη και λειτουργία των προγραμμάτων που παράγει γίνεται άμεσα αντιληπτή στον χρήστη εφαρμογών.</a:t>
            </a:r>
          </a:p>
          <a:p>
            <a:pPr marL="639763" lvl="1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/>
            </a:pPr>
            <a:r>
              <a:rPr lang="el-GR" sz="2500" b="0" dirty="0">
                <a:latin typeface="+mn-lt"/>
              </a:rPr>
              <a:t>Ο χρήστης έρχεται καθημερινά σε επαφή με λογισμικά εφαρμογών.</a:t>
            </a:r>
          </a:p>
        </p:txBody>
      </p:sp>
    </p:spTree>
    <p:extLst>
      <p:ext uri="{BB962C8B-B14F-4D97-AF65-F5344CB8AC3E}">
        <p14:creationId xmlns:p14="http://schemas.microsoft.com/office/powerpoint/2010/main" val="237983269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Προγραμματιστές και Χρήστες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2947" name="Group 26"/>
          <p:cNvGrpSpPr>
            <a:grpSpLocks/>
          </p:cNvGrpSpPr>
          <p:nvPr/>
        </p:nvGrpSpPr>
        <p:grpSpPr bwMode="auto">
          <a:xfrm>
            <a:off x="325703" y="1855244"/>
            <a:ext cx="7969980" cy="4876800"/>
            <a:chOff x="-579275" y="2514600"/>
            <a:chExt cx="9189875" cy="2897348"/>
          </a:xfrm>
        </p:grpSpPr>
        <p:sp>
          <p:nvSpPr>
            <p:cNvPr id="34823" name="Oval 14"/>
            <p:cNvSpPr>
              <a:spLocks noChangeArrowheads="1"/>
            </p:cNvSpPr>
            <p:nvPr/>
          </p:nvSpPr>
          <p:spPr bwMode="auto">
            <a:xfrm>
              <a:off x="4648200" y="2514600"/>
              <a:ext cx="3962400" cy="990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Χρήστης Εφαρμογών (χωρίς </a:t>
              </a:r>
            </a:p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γνώση πληροφορικής)</a:t>
              </a:r>
              <a:endParaRPr lang="en-US" sz="2000" i="1" dirty="0">
                <a:latin typeface="+mn-lt"/>
              </a:endParaRPr>
            </a:p>
          </p:txBody>
        </p:sp>
        <p:sp>
          <p:nvSpPr>
            <p:cNvPr id="34824" name="Line 15"/>
            <p:cNvSpPr>
              <a:spLocks noChangeShapeType="1"/>
            </p:cNvSpPr>
            <p:nvPr/>
          </p:nvSpPr>
          <p:spPr bwMode="auto">
            <a:xfrm flipH="1">
              <a:off x="1523999" y="3505201"/>
              <a:ext cx="685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en-US" sz="2000" i="1">
                <a:latin typeface="+mn-lt"/>
              </a:endParaRPr>
            </a:p>
          </p:txBody>
        </p:sp>
        <p:sp>
          <p:nvSpPr>
            <p:cNvPr id="34825" name="Line 16"/>
            <p:cNvSpPr>
              <a:spLocks noChangeShapeType="1"/>
            </p:cNvSpPr>
            <p:nvPr/>
          </p:nvSpPr>
          <p:spPr bwMode="auto">
            <a:xfrm>
              <a:off x="2819398" y="3505201"/>
              <a:ext cx="1925217" cy="727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en-US" sz="2000" i="1">
                <a:latin typeface="+mn-lt"/>
              </a:endParaRPr>
            </a:p>
          </p:txBody>
        </p:sp>
        <p:sp>
          <p:nvSpPr>
            <p:cNvPr id="34827" name="Oval 20"/>
            <p:cNvSpPr>
              <a:spLocks noChangeArrowheads="1"/>
            </p:cNvSpPr>
            <p:nvPr/>
          </p:nvSpPr>
          <p:spPr bwMode="auto">
            <a:xfrm>
              <a:off x="-579275" y="4114798"/>
              <a:ext cx="3703476" cy="129715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 Προγραμματιστής </a:t>
              </a:r>
            </a:p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Συστημάτων</a:t>
              </a:r>
            </a:p>
            <a:p>
              <a:pPr algn="ctr">
                <a:defRPr/>
              </a:pPr>
              <a:r>
                <a:rPr lang="en-US" sz="2000" i="1" dirty="0">
                  <a:latin typeface="+mn-lt"/>
                </a:rPr>
                <a:t>(</a:t>
              </a:r>
              <a:r>
                <a:rPr lang="el-GR" sz="2000" i="1" dirty="0">
                  <a:latin typeface="+mn-lt"/>
                </a:rPr>
                <a:t>Λογισμικό Συστήματος</a:t>
              </a:r>
              <a:r>
                <a:rPr lang="en-US" sz="2000" i="1" dirty="0">
                  <a:latin typeface="+mn-lt"/>
                </a:rPr>
                <a:t>)</a:t>
              </a:r>
            </a:p>
          </p:txBody>
        </p:sp>
        <p:sp>
          <p:nvSpPr>
            <p:cNvPr id="34829" name="Oval 14"/>
            <p:cNvSpPr>
              <a:spLocks noChangeArrowheads="1"/>
            </p:cNvSpPr>
            <p:nvPr/>
          </p:nvSpPr>
          <p:spPr bwMode="auto">
            <a:xfrm>
              <a:off x="475083" y="2514600"/>
              <a:ext cx="3949959" cy="99060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Προγραμματιστής / Χρήστης</a:t>
              </a:r>
            </a:p>
          </p:txBody>
        </p:sp>
        <p:sp>
          <p:nvSpPr>
            <p:cNvPr id="34830" name="Oval 20"/>
            <p:cNvSpPr>
              <a:spLocks noChangeArrowheads="1"/>
            </p:cNvSpPr>
            <p:nvPr/>
          </p:nvSpPr>
          <p:spPr bwMode="auto">
            <a:xfrm>
              <a:off x="3962400" y="4114800"/>
              <a:ext cx="3124200" cy="12971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 Προγραμματιστής </a:t>
              </a:r>
            </a:p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Εφαρμογών</a:t>
              </a:r>
            </a:p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(Παράγει Λογισμικό </a:t>
              </a:r>
            </a:p>
            <a:p>
              <a:pPr algn="ctr">
                <a:defRPr/>
              </a:pPr>
              <a:r>
                <a:rPr lang="el-GR" sz="2000" i="1" dirty="0">
                  <a:latin typeface="+mn-lt"/>
                </a:rPr>
                <a:t>Εφαρμογών)</a:t>
              </a:r>
            </a:p>
          </p:txBody>
        </p:sp>
        <p:sp>
          <p:nvSpPr>
            <p:cNvPr id="25" name="Bent-Up Arrow 24"/>
            <p:cNvSpPr/>
            <p:nvPr/>
          </p:nvSpPr>
          <p:spPr bwMode="auto">
            <a:xfrm>
              <a:off x="7162800" y="3505200"/>
              <a:ext cx="685800" cy="1112838"/>
            </a:xfrm>
            <a:prstGeom prst="bent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i="1">
                <a:latin typeface="+mn-lt"/>
              </a:endParaRPr>
            </a:p>
          </p:txBody>
        </p:sp>
        <p:sp>
          <p:nvSpPr>
            <p:cNvPr id="34832" name="Right Arrow 25"/>
            <p:cNvSpPr>
              <a:spLocks noChangeArrowheads="1"/>
            </p:cNvSpPr>
            <p:nvPr/>
          </p:nvSpPr>
          <p:spPr bwMode="auto">
            <a:xfrm>
              <a:off x="3170625" y="4566055"/>
              <a:ext cx="838199" cy="3317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i="1">
                <a:latin typeface="+mn-lt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6C65B1-8B18-48B6-B71C-32CA5A518379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9744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Μερικές Εφαρμογές Πληροφορικής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82E967C-1304-416E-A364-A79A3A7FEF2D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152401" y="1570038"/>
            <a:ext cx="8839199" cy="4906962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800" dirty="0"/>
              <a:t>Βιομηχανία</a:t>
            </a:r>
          </a:p>
          <a:p>
            <a:pPr lvl="1">
              <a:defRPr/>
            </a:pPr>
            <a:r>
              <a:rPr lang="el-GR" sz="2800" b="0" dirty="0"/>
              <a:t>Για τη σχεδίαση και κατασκευή προϊόντων ή πολύπλοκων μηχανών (Αυτοκίνητα, Αεροπλάνα, Διαστημόπλοια)</a:t>
            </a:r>
          </a:p>
          <a:p>
            <a:pPr marL="514350" lvl="1" indent="-514350" eaLnBrk="1" hangingPunct="1">
              <a:spcBef>
                <a:spcPts val="12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800" dirty="0"/>
              <a:t>Πολεμική Βιομηχανία</a:t>
            </a:r>
          </a:p>
          <a:p>
            <a:pPr lvl="1">
              <a:defRPr/>
            </a:pPr>
            <a:r>
              <a:rPr lang="el-GR" sz="2800" b="0" dirty="0"/>
              <a:t>Τα υποσυστήματα ενός σύγχρονου μαχητικού αεροσκάφους, πολεμικών πλοίων και υποβρύχιων ελέγχονται από υπολογιστικά συστήματα.</a:t>
            </a:r>
          </a:p>
          <a:p>
            <a:pPr lvl="1">
              <a:defRPr/>
            </a:pPr>
            <a:r>
              <a:rPr lang="el-GR" sz="2800" b="0" dirty="0"/>
              <a:t>Κατασκοπευτικοί δορυφόροι</a:t>
            </a:r>
          </a:p>
          <a:p>
            <a:pPr lvl="1">
              <a:defRPr/>
            </a:pPr>
            <a:r>
              <a:rPr lang="el-GR" sz="2800" b="0" dirty="0"/>
              <a:t>Έξυπνα όπλα (π.χ., πύραυλοι </a:t>
            </a:r>
            <a:r>
              <a:rPr lang="en-US" sz="2800" b="0" dirty="0"/>
              <a:t>Cruise</a:t>
            </a:r>
            <a:r>
              <a:rPr lang="el-GR" sz="2800" b="0" dirty="0"/>
              <a:t>)</a:t>
            </a:r>
          </a:p>
          <a:p>
            <a:pPr lvl="1">
              <a:defRPr/>
            </a:pPr>
            <a:endParaRPr lang="el-GR" sz="2500" b="0" dirty="0"/>
          </a:p>
        </p:txBody>
      </p:sp>
    </p:spTree>
    <p:extLst>
      <p:ext uri="{BB962C8B-B14F-4D97-AF65-F5344CB8AC3E}">
        <p14:creationId xmlns:p14="http://schemas.microsoft.com/office/powerpoint/2010/main" val="259514307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Μερικές Εφαρμογές Πληροφορικής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82E967C-1304-416E-A364-A79A3A7FEF2D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152401" y="1570038"/>
            <a:ext cx="8839199" cy="4906962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800" dirty="0"/>
              <a:t>Τράπεζες </a:t>
            </a:r>
          </a:p>
          <a:p>
            <a:pPr lvl="1">
              <a:defRPr/>
            </a:pPr>
            <a:r>
              <a:rPr lang="el-GR" sz="2800" b="0" dirty="0"/>
              <a:t>Συναλλαγές μέσω </a:t>
            </a:r>
            <a:r>
              <a:rPr lang="en-US" sz="2800" b="0" dirty="0"/>
              <a:t>On-line banking</a:t>
            </a:r>
            <a:endParaRPr lang="el-GR" sz="2800" b="0" dirty="0"/>
          </a:p>
          <a:p>
            <a:pPr lvl="1">
              <a:defRPr/>
            </a:pPr>
            <a:r>
              <a:rPr lang="el-GR" sz="2800" b="0" dirty="0"/>
              <a:t>Αυτόματες Ταμιακές Μηχανές</a:t>
            </a:r>
          </a:p>
          <a:p>
            <a:pPr marL="514350" lvl="1" indent="-514350" eaLnBrk="1" hangingPunct="1">
              <a:spcBef>
                <a:spcPts val="12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800" dirty="0"/>
              <a:t>Υγεία</a:t>
            </a:r>
          </a:p>
          <a:p>
            <a:pPr lvl="1">
              <a:defRPr/>
            </a:pPr>
            <a:r>
              <a:rPr lang="el-GR" sz="2800" b="0" dirty="0"/>
              <a:t>Χημικές αναλύσεις</a:t>
            </a:r>
          </a:p>
          <a:p>
            <a:pPr lvl="1">
              <a:defRPr/>
            </a:pPr>
            <a:r>
              <a:rPr lang="el-GR" sz="2800" b="0" dirty="0"/>
              <a:t>Υπερηχογράφημα</a:t>
            </a:r>
          </a:p>
          <a:p>
            <a:pPr lvl="1">
              <a:defRPr/>
            </a:pPr>
            <a:r>
              <a:rPr lang="el-GR" sz="2800" b="0" dirty="0"/>
              <a:t>Διαγνωστικά Ιατρικά μηχανήματα υψηλής τεχνολογίας (αξονικός και μαγνητικός τομογράφος)</a:t>
            </a:r>
          </a:p>
          <a:p>
            <a:pPr lvl="1">
              <a:defRPr/>
            </a:pPr>
            <a:r>
              <a:rPr lang="el-GR" sz="2800" b="0" dirty="0" err="1"/>
              <a:t>Τηλέ</a:t>
            </a:r>
            <a:r>
              <a:rPr lang="el-GR" sz="2800" b="0" dirty="0"/>
              <a:t>-ιατρική</a:t>
            </a:r>
          </a:p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l-GR" b="0" dirty="0"/>
          </a:p>
          <a:p>
            <a:pPr marL="788987" lvl="2" indent="-514350" eaLnBrk="1" hangingPunct="1">
              <a:spcBef>
                <a:spcPts val="600"/>
              </a:spcBef>
              <a:buSzPct val="60000"/>
              <a:buFont typeface="Wingdings" pitchFamily="2" charset="2"/>
              <a:buChar char=""/>
              <a:defRPr/>
            </a:pPr>
            <a:endParaRPr lang="el-GR" b="0" dirty="0"/>
          </a:p>
          <a:p>
            <a:pPr marL="788987" lvl="2" indent="-514350" eaLnBrk="1" hangingPunct="1">
              <a:spcBef>
                <a:spcPts val="600"/>
              </a:spcBef>
              <a:buSzPct val="60000"/>
              <a:buFont typeface="Wingdings" pitchFamily="2" charset="2"/>
              <a:buChar char=""/>
              <a:defRPr/>
            </a:pP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320797988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Μερικές Εφαρμογές Πληροφορικής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82E967C-1304-416E-A364-A79A3A7FEF2D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152401" y="1570038"/>
            <a:ext cx="8839199" cy="4906962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800" dirty="0"/>
              <a:t>Πολιτισμός</a:t>
            </a:r>
          </a:p>
          <a:p>
            <a:pPr lvl="1">
              <a:defRPr/>
            </a:pPr>
            <a:r>
              <a:rPr lang="el-GR" sz="2800" b="0" dirty="0"/>
              <a:t>Ιδεατά μουσεία (π.χ., το μουσείο του Λούβρου)</a:t>
            </a:r>
          </a:p>
          <a:p>
            <a:pPr lvl="1">
              <a:defRPr/>
            </a:pPr>
            <a:r>
              <a:rPr lang="el-GR" sz="2800" b="0" dirty="0"/>
              <a:t>Ιδεατές βιβλιοθήκες</a:t>
            </a:r>
          </a:p>
          <a:p>
            <a:pPr marL="514350" lvl="1" indent="-514350" eaLnBrk="1" hangingPunct="1">
              <a:spcBef>
                <a:spcPts val="12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800" dirty="0"/>
              <a:t>Ηλεκτρονικό Εμπόριο</a:t>
            </a:r>
          </a:p>
          <a:p>
            <a:pPr lvl="1">
              <a:defRPr/>
            </a:pPr>
            <a:r>
              <a:rPr lang="el-GR" sz="2800" b="0" dirty="0"/>
              <a:t>Αγοραπωλησίες μέσω διαδικτύου</a:t>
            </a:r>
          </a:p>
          <a:p>
            <a:pPr marL="514350" lvl="1" indent="-514350" eaLnBrk="1" hangingPunct="1">
              <a:spcBef>
                <a:spcPts val="12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800" dirty="0"/>
              <a:t>Κυβερνητικές Υπηρεσίες</a:t>
            </a:r>
          </a:p>
          <a:p>
            <a:pPr lvl="1">
              <a:defRPr/>
            </a:pPr>
            <a:r>
              <a:rPr lang="el-GR" sz="2800" b="0" dirty="0"/>
              <a:t>Ηλεκτρονικά μητρώα, εφαρμογές οικονομικής διαχείρισης και μισθοδοσίας</a:t>
            </a:r>
          </a:p>
          <a:p>
            <a:pPr marL="788987" lvl="2" indent="-514350" eaLnBrk="1" hangingPunct="1">
              <a:spcBef>
                <a:spcPts val="600"/>
              </a:spcBef>
              <a:buSzPct val="60000"/>
              <a:buFont typeface="Wingdings" pitchFamily="2" charset="2"/>
              <a:buChar char=""/>
              <a:defRPr/>
            </a:pPr>
            <a:endParaRPr lang="el-GR" b="0" dirty="0"/>
          </a:p>
          <a:p>
            <a:pPr marL="788987" lvl="2" indent="-514350" eaLnBrk="1" hangingPunct="1">
              <a:spcBef>
                <a:spcPts val="600"/>
              </a:spcBef>
              <a:buSzPct val="60000"/>
              <a:buFont typeface="Wingdings" pitchFamily="2" charset="2"/>
              <a:buChar char=""/>
              <a:defRPr/>
            </a:pPr>
            <a:endParaRPr lang="el-GR" b="0" dirty="0"/>
          </a:p>
        </p:txBody>
      </p:sp>
    </p:spTree>
    <p:extLst>
      <p:ext uri="{BB962C8B-B14F-4D97-AF65-F5344CB8AC3E}">
        <p14:creationId xmlns:p14="http://schemas.microsoft.com/office/powerpoint/2010/main" val="35066842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l-GR" sz="2800"/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2399" y="1600200"/>
            <a:ext cx="64770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 dirty="0">
              <a:latin typeface="+mn-lt"/>
            </a:endParaRPr>
          </a:p>
          <a:p>
            <a:pPr>
              <a:defRPr/>
            </a:pPr>
            <a:r>
              <a:rPr lang="el-GR" sz="3200" b="0" i="1" dirty="0">
                <a:latin typeface="+mn-lt"/>
              </a:rPr>
              <a:t>Λογισμικό</a:t>
            </a:r>
            <a:r>
              <a:rPr lang="en-GB" sz="3200" b="0" i="1" dirty="0">
                <a:latin typeface="+mn-lt"/>
              </a:rPr>
              <a:t> (Software)</a:t>
            </a:r>
            <a:r>
              <a:rPr lang="en-US" sz="3200" b="0" i="1" dirty="0">
                <a:latin typeface="+mn-lt"/>
              </a:rPr>
              <a:t>:</a:t>
            </a:r>
            <a:endParaRPr lang="el-GR" sz="3200" b="0" i="1" dirty="0">
              <a:latin typeface="+mn-lt"/>
              <a:cs typeface="Arial" panose="020B0604020202020204" pitchFamily="34" charset="0"/>
            </a:endParaRPr>
          </a:p>
          <a:p>
            <a:pPr marL="514350" indent="-51435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500" b="0" dirty="0">
                <a:latin typeface="+mn-lt"/>
              </a:rPr>
              <a:t>Το σύνολο των </a:t>
            </a:r>
            <a:r>
              <a:rPr lang="el-GR" sz="2500" dirty="0">
                <a:latin typeface="+mn-lt"/>
              </a:rPr>
              <a:t>προγραμμάτων</a:t>
            </a:r>
            <a:r>
              <a:rPr lang="el-GR" sz="2500" b="0" dirty="0">
                <a:latin typeface="+mn-lt"/>
              </a:rPr>
              <a:t> που εκτελεί το Υπολογιστικό Σύστημα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708AF2-3ADB-4D7E-AF0B-AF84ED2B4FF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612106"/>
            <a:ext cx="2082800" cy="1562100"/>
          </a:xfrm>
          <a:prstGeom prst="rect">
            <a:avLst/>
          </a:prstGeom>
        </p:spPr>
      </p:pic>
      <p:sp>
        <p:nvSpPr>
          <p:cNvPr id="10" name="Rectangle 14"/>
          <p:cNvSpPr txBox="1">
            <a:spLocks noChangeArrowheads="1"/>
          </p:cNvSpPr>
          <p:nvPr/>
        </p:nvSpPr>
        <p:spPr bwMode="auto">
          <a:xfrm>
            <a:off x="365513" y="209938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l-GR" b="0" dirty="0">
                <a:solidFill>
                  <a:schemeClr val="tx1"/>
                </a:solidFill>
              </a:rPr>
              <a:t>Εισαγωγή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" y="3200400"/>
            <a:ext cx="899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5025" lvl="1" indent="-514350">
              <a:buClr>
                <a:schemeClr val="accent1"/>
              </a:buClr>
              <a:buSzPct val="70000"/>
              <a:buFont typeface="Wingdings 2" pitchFamily="18" charset="2"/>
              <a:buChar char=""/>
              <a:defRPr/>
            </a:pPr>
            <a:r>
              <a:rPr lang="el-GR" sz="2500" i="1" dirty="0">
                <a:latin typeface="+mj-lt"/>
              </a:rPr>
              <a:t>Λογισμικό Εφαρμογών</a:t>
            </a:r>
            <a:r>
              <a:rPr lang="en-US" sz="2500" b="0" dirty="0">
                <a:latin typeface="+mj-lt"/>
              </a:rPr>
              <a:t>: </a:t>
            </a:r>
            <a:r>
              <a:rPr lang="el-GR" sz="2500" b="0" dirty="0">
                <a:latin typeface="+mj-lt"/>
              </a:rPr>
              <a:t>προγράμματα που </a:t>
            </a:r>
            <a:r>
              <a:rPr lang="el-GR" sz="2500" dirty="0">
                <a:latin typeface="+mj-lt"/>
              </a:rPr>
              <a:t>εκτελούν παραγωγικές εργασίες για τους χρήστες</a:t>
            </a:r>
            <a:r>
              <a:rPr lang="el-GR" sz="2500" b="0" dirty="0">
                <a:latin typeface="+mj-lt"/>
              </a:rPr>
              <a:t>, όπως οι επεξεργαστές κειμένου (</a:t>
            </a:r>
            <a:r>
              <a:rPr lang="en-US" sz="2500" b="0" dirty="0">
                <a:latin typeface="+mj-lt"/>
              </a:rPr>
              <a:t>Microsoft Word</a:t>
            </a:r>
            <a:r>
              <a:rPr lang="el-GR" sz="2500" b="0" dirty="0">
                <a:latin typeface="+mj-lt"/>
              </a:rPr>
              <a:t>), επεξεργασία εικόνας (</a:t>
            </a:r>
            <a:r>
              <a:rPr lang="en-US" sz="2500" b="0" dirty="0">
                <a:latin typeface="+mj-lt"/>
              </a:rPr>
              <a:t>Photoshop</a:t>
            </a:r>
            <a:r>
              <a:rPr lang="el-GR" sz="2500" b="0" dirty="0">
                <a:latin typeface="+mj-lt"/>
              </a:rPr>
              <a:t>), και άλλα. </a:t>
            </a:r>
            <a:endParaRPr lang="en-US" sz="2500" b="0" dirty="0">
              <a:latin typeface="+mj-lt"/>
            </a:endParaRPr>
          </a:p>
          <a:p>
            <a:pPr marL="835025" lvl="1" indent="-514350">
              <a:buClr>
                <a:schemeClr val="accent1"/>
              </a:buClr>
              <a:buSzPct val="70000"/>
              <a:buFont typeface="Wingdings 2" pitchFamily="18" charset="2"/>
              <a:buChar char=""/>
              <a:defRPr/>
            </a:pPr>
            <a:r>
              <a:rPr lang="el-GR" sz="2500" i="1" dirty="0">
                <a:latin typeface="+mn-lt"/>
              </a:rPr>
              <a:t>Λογισμικό Συστήματος</a:t>
            </a:r>
            <a:r>
              <a:rPr lang="en-US" sz="2500" i="1" dirty="0">
                <a:latin typeface="+mn-lt"/>
              </a:rPr>
              <a:t>:</a:t>
            </a:r>
            <a:r>
              <a:rPr lang="el-GR" sz="2500" i="1" dirty="0">
                <a:latin typeface="+mn-lt"/>
              </a:rPr>
              <a:t> </a:t>
            </a:r>
            <a:r>
              <a:rPr lang="el-GR" sz="2500" b="0" i="1" dirty="0">
                <a:latin typeface="+mn-lt"/>
              </a:rPr>
              <a:t>προγράμματα</a:t>
            </a:r>
            <a:r>
              <a:rPr lang="el-GR" sz="2500" i="1" dirty="0">
                <a:latin typeface="+mn-lt"/>
              </a:rPr>
              <a:t> </a:t>
            </a:r>
            <a:r>
              <a:rPr lang="el-GR" sz="2500" b="0" i="1" dirty="0">
                <a:latin typeface="+mn-lt"/>
              </a:rPr>
              <a:t>που </a:t>
            </a:r>
            <a:r>
              <a:rPr lang="el-GR" sz="2500" i="1" dirty="0">
                <a:latin typeface="+mn-lt"/>
              </a:rPr>
              <a:t>παρέχουν τις αναγκαίες υπηρεσίες που χρειάζεται το Λογισμικό Εφαρμογών από το Υλικό</a:t>
            </a:r>
            <a:r>
              <a:rPr lang="el-GR" sz="2500" b="0" i="1" dirty="0">
                <a:latin typeface="+mn-lt"/>
              </a:rPr>
              <a:t> (π.χ., υπηρεσία αποστολή κειμένου για εκτύπωση στον εκτυπωτή), όπως τα Λειτουργικά Συστήματα</a:t>
            </a:r>
            <a:r>
              <a:rPr lang="en-US" sz="2500" b="0" i="1" dirty="0">
                <a:latin typeface="+mn-lt"/>
              </a:rPr>
              <a:t> (e.g., Windows)</a:t>
            </a:r>
            <a:r>
              <a:rPr lang="el-GR" sz="2500" b="0" i="1" dirty="0">
                <a:latin typeface="+mn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2840011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Μερικές Εφαρμογές Πληροφορικής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982E967C-1304-416E-A364-A79A3A7FEF2D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152401" y="1570038"/>
            <a:ext cx="8839199" cy="4906962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400" dirty="0"/>
              <a:t>Εκπαίδευση</a:t>
            </a:r>
          </a:p>
          <a:p>
            <a:pPr lvl="1">
              <a:defRPr/>
            </a:pPr>
            <a:r>
              <a:rPr lang="el-GR" sz="2400" b="0" dirty="0"/>
              <a:t>Συστήματα εκπαίδευσης εξ αποστάσεως ή </a:t>
            </a:r>
            <a:r>
              <a:rPr lang="el-GR" sz="2400" b="0" dirty="0" err="1"/>
              <a:t>τηλε</a:t>
            </a:r>
            <a:r>
              <a:rPr lang="el-GR" sz="2400" b="0" dirty="0"/>
              <a:t>-εκπαίδευσης (</a:t>
            </a:r>
            <a:r>
              <a:rPr lang="en-US" sz="2400" b="0" dirty="0"/>
              <a:t>distance learning)</a:t>
            </a:r>
            <a:endParaRPr lang="el-GR" sz="2400" b="0" dirty="0"/>
          </a:p>
          <a:p>
            <a:pPr lvl="1">
              <a:defRPr/>
            </a:pPr>
            <a:r>
              <a:rPr lang="el-GR" sz="2400" b="0" dirty="0"/>
              <a:t>Συστήματα προσομοίωσης (</a:t>
            </a:r>
            <a:r>
              <a:rPr lang="el-GR" sz="2400" b="0" dirty="0" err="1"/>
              <a:t>simulators</a:t>
            </a:r>
            <a:r>
              <a:rPr lang="el-GR" sz="2400" b="0" dirty="0"/>
              <a:t>) που χρησιμοποιούνται στην εκπαίδευση στο χειρισμό πολύπλοκων συστημάτων.</a:t>
            </a:r>
          </a:p>
          <a:p>
            <a:pPr marL="514350" lvl="1" indent="-514350" eaLnBrk="1" hangingPunct="1">
              <a:spcBef>
                <a:spcPts val="12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400" dirty="0"/>
              <a:t>Ψυχαγωγία</a:t>
            </a:r>
          </a:p>
          <a:p>
            <a:pPr lvl="1">
              <a:defRPr/>
            </a:pPr>
            <a:r>
              <a:rPr lang="el-GR" sz="2400" b="0" dirty="0"/>
              <a:t>Ηλεκτρονικά Παιχνίδια</a:t>
            </a:r>
          </a:p>
          <a:p>
            <a:pPr lvl="1">
              <a:defRPr/>
            </a:pPr>
            <a:r>
              <a:rPr lang="el-GR" sz="2400" b="0" dirty="0"/>
              <a:t>Οπτικά Εφέ (σινεμά, διαφήμιση)</a:t>
            </a:r>
          </a:p>
          <a:p>
            <a:pPr lvl="1">
              <a:defRPr/>
            </a:pPr>
            <a:r>
              <a:rPr lang="el-GR" sz="2400" b="0" dirty="0"/>
              <a:t>Ηλεκτρονική μουσική, επεξεργασία ήχου</a:t>
            </a:r>
          </a:p>
          <a:p>
            <a:pPr lvl="1">
              <a:defRPr/>
            </a:pPr>
            <a:r>
              <a:rPr lang="el-GR" sz="2400" b="0" dirty="0"/>
              <a:t>Νέες υπηρεσίες ψυχαγωγίας (</a:t>
            </a:r>
            <a:r>
              <a:rPr lang="en-US" sz="2400" b="0" dirty="0"/>
              <a:t>video on demand</a:t>
            </a:r>
            <a:r>
              <a:rPr lang="el-GR" sz="2400" b="0" dirty="0"/>
              <a:t>)</a:t>
            </a:r>
          </a:p>
          <a:p>
            <a:pPr marL="514350" lvl="1" indent="-514350" eaLnBrk="1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l-GR" sz="2400" b="0" dirty="0"/>
              <a:t>Και πολλές άλλες!</a:t>
            </a:r>
          </a:p>
        </p:txBody>
      </p:sp>
    </p:spTree>
    <p:extLst>
      <p:ext uri="{BB962C8B-B14F-4D97-AF65-F5344CB8AC3E}">
        <p14:creationId xmlns:p14="http://schemas.microsoft.com/office/powerpoint/2010/main" val="1651250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12192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Οι Υπολογιστές ως Πεδίο Μελέτης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7" name="Rectangle 16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600" b="1" i="1" dirty="0"/>
              <a:t>Ποιες εργασίες μπορούν να εκτελεστούν (γρήγορα) στον υπολογιστή</a:t>
            </a:r>
            <a:r>
              <a:rPr lang="en-US" sz="2600" b="1" i="1" dirty="0"/>
              <a:t>;</a:t>
            </a:r>
            <a:r>
              <a:rPr lang="el-GR" sz="2600" b="1" i="1" dirty="0"/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600" b="1" dirty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600" b="1" i="1" dirty="0"/>
              <a:t>Τέσσερα απαραίτητα προσόντα ενός «πληροφορικού»:</a:t>
            </a:r>
            <a:endParaRPr lang="en-US" sz="2600" b="1" i="1" dirty="0"/>
          </a:p>
          <a:p>
            <a:pPr marL="1371600" lvl="2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l-GR" sz="2600" dirty="0"/>
              <a:t>Αλγοριθμική σκέψη.</a:t>
            </a:r>
            <a:endParaRPr lang="en-US" sz="2600" dirty="0"/>
          </a:p>
          <a:p>
            <a:pPr marL="1371600" lvl="2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l-GR" sz="2600" dirty="0"/>
              <a:t>Γνώση μεθόδων αναπαράστασης δεδομένων.</a:t>
            </a:r>
            <a:endParaRPr lang="en-US" sz="2600" dirty="0"/>
          </a:p>
          <a:p>
            <a:pPr marL="1371600" lvl="2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l-GR" sz="2600" dirty="0"/>
              <a:t>Προγραμματιστική ικανότητα.</a:t>
            </a:r>
            <a:endParaRPr lang="en-US" sz="2600" dirty="0"/>
          </a:p>
          <a:p>
            <a:pPr marL="1371600" lvl="2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l-GR" sz="2600" dirty="0"/>
              <a:t>Σχεδιαστική ικανότητα.</a:t>
            </a:r>
          </a:p>
          <a:p>
            <a:pPr marL="1371600" lvl="2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l-GR" sz="2600" dirty="0"/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2600" b="1" i="1" dirty="0"/>
              <a:t>Τι πιστεύετε:</a:t>
            </a:r>
            <a:r>
              <a:rPr lang="el-GR" sz="2600" b="1" dirty="0"/>
              <a:t> </a:t>
            </a:r>
            <a:r>
              <a:rPr lang="el-GR" sz="2600" dirty="0"/>
              <a:t>Η πληροφορική ανήκει στα </a:t>
            </a:r>
            <a:r>
              <a:rPr lang="el-GR" sz="2600" i="1" dirty="0"/>
              <a:t>μαθηματικά</a:t>
            </a:r>
            <a:r>
              <a:rPr lang="el-GR" sz="2600" dirty="0"/>
              <a:t>, στις </a:t>
            </a:r>
            <a:r>
              <a:rPr lang="el-GR" sz="2600" i="1" dirty="0"/>
              <a:t>φυσικές επιστήμες</a:t>
            </a:r>
            <a:r>
              <a:rPr lang="el-GR" sz="2600" dirty="0"/>
              <a:t>, ή στην </a:t>
            </a:r>
            <a:r>
              <a:rPr lang="el-GR" sz="2600" i="1" dirty="0"/>
              <a:t>τεχνολογία</a:t>
            </a:r>
            <a:r>
              <a:rPr lang="en-US" sz="2600" dirty="0"/>
              <a:t>;</a:t>
            </a:r>
            <a:endParaRPr lang="el-GR" sz="2600" dirty="0"/>
          </a:p>
        </p:txBody>
      </p:sp>
      <p:sp>
        <p:nvSpPr>
          <p:cNvPr id="84996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574EF80-144C-46BA-93A7-692359BE4106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2945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</a:pPr>
            <a:r>
              <a:rPr lang="el-GR" sz="2800" dirty="0"/>
              <a:t>Α. Περιοχές της πληροφορικής </a:t>
            </a:r>
            <a:r>
              <a:rPr lang="el-GR" sz="2800" b="1" i="1" dirty="0"/>
              <a:t>σχετικές με συστήματα</a:t>
            </a:r>
            <a:r>
              <a:rPr lang="el-GR" sz="2800" dirty="0"/>
              <a:t>:</a:t>
            </a:r>
          </a:p>
          <a:p>
            <a:pPr marL="514350" indent="-514350" eaLnBrk="1" hangingPunct="1"/>
            <a:r>
              <a:rPr lang="el-GR" sz="2800" i="1" dirty="0"/>
              <a:t>Αλγόριθμοι </a:t>
            </a:r>
            <a:r>
              <a:rPr lang="el-GR" sz="2800" dirty="0"/>
              <a:t>&amp; </a:t>
            </a:r>
            <a:r>
              <a:rPr lang="el-GR" sz="2800" i="1" dirty="0"/>
              <a:t>δομές δεδομένων</a:t>
            </a:r>
          </a:p>
          <a:p>
            <a:pPr marL="514350" indent="-514350" eaLnBrk="1" hangingPunct="1"/>
            <a:r>
              <a:rPr lang="el-GR" sz="2800" i="1" dirty="0"/>
              <a:t>Γλώσσες προγραμματισμού</a:t>
            </a:r>
          </a:p>
          <a:p>
            <a:pPr marL="514350" indent="-514350" eaLnBrk="1" hangingPunct="1"/>
            <a:r>
              <a:rPr lang="el-GR" sz="2800" i="1" dirty="0"/>
              <a:t>Αρχιτεκτονική υπολογιστών</a:t>
            </a:r>
            <a:endParaRPr lang="en-US" sz="2800" i="1" dirty="0"/>
          </a:p>
          <a:p>
            <a:pPr marL="514350" indent="-514350" eaLnBrk="1" hangingPunct="1"/>
            <a:r>
              <a:rPr lang="el-GR" sz="2800" i="1" dirty="0"/>
              <a:t>Λειτουργικά συστήματα</a:t>
            </a:r>
          </a:p>
          <a:p>
            <a:pPr marL="514350" indent="-514350" eaLnBrk="1" hangingPunct="1"/>
            <a:r>
              <a:rPr lang="el-GR" sz="2800" i="1" dirty="0"/>
              <a:t>Τεχνολογία &amp; μεθοδολογία λογισμικού</a:t>
            </a:r>
          </a:p>
          <a:p>
            <a:pPr marL="514350" indent="-514350" eaLnBrk="1" hangingPunct="1"/>
            <a:r>
              <a:rPr lang="el-GR" sz="2800" i="1" dirty="0"/>
              <a:t>Επικοινωνία ανθρώπου-υπολογιστή</a:t>
            </a:r>
            <a:endParaRPr lang="en-US" sz="2800" i="1" dirty="0"/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l-GR" sz="2800"/>
          </a:p>
        </p:txBody>
      </p:sp>
      <p:sp>
        <p:nvSpPr>
          <p:cNvPr id="87045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86AAFF-E720-4E62-8D1E-D83A229E9E0F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12192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Οι Υπολογιστές ως Πεδίο Μελέτης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7071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None/>
            </a:pPr>
            <a:r>
              <a:rPr lang="el-GR" sz="2800" dirty="0"/>
              <a:t>Β. Περιοχές της πληροφορικής </a:t>
            </a:r>
            <a:r>
              <a:rPr lang="el-GR" sz="2800" b="1" i="1" dirty="0"/>
              <a:t>σχετικές με εφαρμογές</a:t>
            </a:r>
            <a:r>
              <a:rPr lang="el-GR" sz="2800" dirty="0"/>
              <a:t>:</a:t>
            </a:r>
          </a:p>
          <a:p>
            <a:pPr marL="514350" indent="-514350" eaLnBrk="1" hangingPunct="1"/>
            <a:r>
              <a:rPr lang="el-GR" sz="2800" i="1" dirty="0"/>
              <a:t>Αριθμητικός &amp; συμβολικός υπολογισμός</a:t>
            </a:r>
          </a:p>
          <a:p>
            <a:pPr marL="514350" indent="-514350" eaLnBrk="1" hangingPunct="1"/>
            <a:r>
              <a:rPr lang="el-GR" sz="2800" i="1" dirty="0"/>
              <a:t>Βάσεις δεδομένων &amp; ανάκτηση πληροφοριών</a:t>
            </a:r>
            <a:endParaRPr lang="en-US" sz="2800" i="1" dirty="0"/>
          </a:p>
          <a:p>
            <a:pPr marL="514350" indent="-514350" eaLnBrk="1" hangingPunct="1"/>
            <a:r>
              <a:rPr lang="el-GR" sz="2800" i="1" dirty="0"/>
              <a:t>Τεχνητή νοημοσύνη &amp; ρομποτική</a:t>
            </a:r>
          </a:p>
          <a:p>
            <a:pPr marL="514350" indent="-514350" eaLnBrk="1" hangingPunct="1"/>
            <a:r>
              <a:rPr lang="el-GR" sz="2800" i="1" dirty="0"/>
              <a:t>Γραφικά υπολογιστών</a:t>
            </a:r>
          </a:p>
          <a:p>
            <a:pPr marL="514350" indent="-514350" eaLnBrk="1" hangingPunct="1"/>
            <a:r>
              <a:rPr lang="el-GR" sz="2800" i="1" dirty="0" err="1"/>
              <a:t>Βιοπληροφορική</a:t>
            </a:r>
            <a:endParaRPr lang="en-US" sz="2800" i="1" dirty="0"/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l-GR" sz="2800"/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533400" y="426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BDCAD3B-0450-4983-9555-241E4BAFB57B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12192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Οι Υπολογιστές ως Πεδίο Μελέτης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7972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Ερωτήσεις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44958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F3C1EA-329F-49C9-9B3F-16D4E451857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516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4958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/>
              <a:t>Είπαν:</a:t>
            </a:r>
          </a:p>
          <a:p>
            <a:pPr eaLnBrk="1" hangingPunct="1">
              <a:buNone/>
            </a:pPr>
            <a:endParaRPr lang="el-GR" sz="3200" dirty="0"/>
          </a:p>
          <a:p>
            <a:pPr algn="ctr" eaLnBrk="1" hangingPunct="1">
              <a:buNone/>
            </a:pPr>
            <a:r>
              <a:rPr lang="en-US" sz="3200" dirty="0"/>
              <a:t>“I think there is a world market for maybe five computers</a:t>
            </a:r>
            <a:r>
              <a:rPr lang="el-GR" sz="3200" dirty="0"/>
              <a:t>.</a:t>
            </a:r>
            <a:r>
              <a:rPr lang="en-US" sz="3200" dirty="0"/>
              <a:t>”</a:t>
            </a:r>
            <a:r>
              <a:rPr lang="el-GR" sz="3200" dirty="0"/>
              <a:t> </a:t>
            </a:r>
            <a:r>
              <a:rPr lang="en-US" sz="3200" dirty="0"/>
              <a:t>Thomas Watson, </a:t>
            </a:r>
            <a:r>
              <a:rPr lang="el-GR" sz="3200" dirty="0"/>
              <a:t>πρόεδρος της </a:t>
            </a:r>
            <a:r>
              <a:rPr lang="en-US" sz="3200" dirty="0"/>
              <a:t>IBM, </a:t>
            </a:r>
            <a:r>
              <a:rPr lang="el-GR" sz="3200" dirty="0"/>
              <a:t>1943.</a:t>
            </a:r>
          </a:p>
          <a:p>
            <a:pPr algn="ctr" eaLnBrk="1" hangingPunct="1">
              <a:buNone/>
            </a:pPr>
            <a:endParaRPr lang="el-GR" sz="3200" dirty="0"/>
          </a:p>
          <a:p>
            <a:pPr algn="ctr" eaLnBrk="1" hangingPunct="1">
              <a:buNone/>
            </a:pPr>
            <a:r>
              <a:rPr lang="en-US" sz="3200" dirty="0"/>
              <a:t>“There is no reason anyone would want a computer in their home.”</a:t>
            </a:r>
            <a:r>
              <a:rPr lang="el-GR" sz="3200" dirty="0"/>
              <a:t> </a:t>
            </a:r>
            <a:r>
              <a:rPr lang="en-US" sz="3200" dirty="0"/>
              <a:t>Ken Olson, </a:t>
            </a:r>
            <a:r>
              <a:rPr lang="el-GR" sz="3200" dirty="0"/>
              <a:t>πρόεδρος της </a:t>
            </a:r>
            <a:r>
              <a:rPr lang="en-US" sz="3200" dirty="0"/>
              <a:t>DEC, </a:t>
            </a:r>
            <a:r>
              <a:rPr lang="el-GR" sz="3200" dirty="0"/>
              <a:t>1977.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F3C1EA-329F-49C9-9B3F-16D4E451857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199" cy="4906962"/>
          </a:xfrm>
        </p:spPr>
        <p:txBody>
          <a:bodyPr>
            <a:noAutofit/>
          </a:bodyPr>
          <a:lstStyle/>
          <a:p>
            <a:pPr marL="0" eaLnBrk="1" hangingPunct="1">
              <a:spcBef>
                <a:spcPct val="0"/>
              </a:spcBef>
              <a:buNone/>
              <a:defRPr/>
            </a:pPr>
            <a:r>
              <a:rPr lang="el-GR" sz="3200" b="1" dirty="0"/>
              <a:t>Υπολογιστικό σύστημα</a:t>
            </a:r>
            <a:r>
              <a:rPr lang="en-US" sz="3200" b="1" dirty="0"/>
              <a:t>:</a:t>
            </a:r>
            <a:endParaRPr lang="el-GR" sz="3200" b="1" dirty="0"/>
          </a:p>
          <a:p>
            <a:pPr marL="514350" indent="-514350" eaLnBrk="1" hangingPunct="1">
              <a:spcBef>
                <a:spcPts val="600"/>
              </a:spcBef>
              <a:defRPr/>
            </a:pPr>
            <a:r>
              <a:rPr lang="el-GR" sz="2800" dirty="0"/>
              <a:t>Αλληλεπιδρά με το περιβάλλον του:</a:t>
            </a:r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sz="2800" dirty="0"/>
              <a:t>Δέχεται </a:t>
            </a:r>
            <a:r>
              <a:rPr lang="el-GR" sz="2800" b="1" dirty="0"/>
              <a:t>δεδομένα εισόδου</a:t>
            </a:r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sz="2800" b="1" dirty="0"/>
              <a:t>Επεξεργάζεται</a:t>
            </a:r>
            <a:r>
              <a:rPr lang="el-GR" sz="2800" dirty="0"/>
              <a:t> τα δεδομένα εισόδου</a:t>
            </a:r>
            <a:r>
              <a:rPr lang="en-US" sz="2800" dirty="0"/>
              <a:t> </a:t>
            </a:r>
            <a:r>
              <a:rPr lang="el-GR" sz="2800" dirty="0"/>
              <a:t>(με βάση κάποιον αλγόριθμο/</a:t>
            </a:r>
            <a:r>
              <a:rPr lang="en-US" sz="2800" dirty="0"/>
              <a:t> </a:t>
            </a:r>
            <a:r>
              <a:rPr lang="el-GR" sz="2800" dirty="0"/>
              <a:t>πρόγραμμα) </a:t>
            </a:r>
          </a:p>
          <a:p>
            <a:pPr marL="835025" lvl="1" indent="-514350" eaLnBrk="1" hangingPunct="1">
              <a:spcBef>
                <a:spcPts val="600"/>
              </a:spcBef>
              <a:defRPr/>
            </a:pPr>
            <a:r>
              <a:rPr lang="el-GR" sz="2800" dirty="0"/>
              <a:t>Παράγει </a:t>
            </a:r>
            <a:r>
              <a:rPr lang="el-GR" sz="2800" b="1" dirty="0"/>
              <a:t>δεδομένα εξόδου </a:t>
            </a:r>
            <a:r>
              <a:rPr lang="el-GR" sz="2800" dirty="0"/>
              <a:t>(</a:t>
            </a:r>
            <a:r>
              <a:rPr lang="el-GR" sz="2800" b="1" dirty="0"/>
              <a:t>Πληροφορία</a:t>
            </a:r>
            <a:r>
              <a:rPr lang="el-GR" sz="2800" dirty="0"/>
              <a:t>)</a:t>
            </a:r>
          </a:p>
          <a:p>
            <a:pPr marL="971550" lvl="1" indent="-51435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n-US" sz="2800" dirty="0"/>
          </a:p>
          <a:p>
            <a:pPr marL="320675" lvl="1" indent="0" algn="ctr">
              <a:buNone/>
              <a:defRPr/>
            </a:pPr>
            <a:r>
              <a:rPr lang="el-GR" sz="2800" b="1" i="1" dirty="0"/>
              <a:t>Αλγόριθμός/Πρόγραμμα:</a:t>
            </a:r>
            <a:r>
              <a:rPr lang="el-GR" sz="2800" i="1" dirty="0"/>
              <a:t> </a:t>
            </a:r>
            <a:r>
              <a:rPr lang="el-GR" sz="2800" dirty="0"/>
              <a:t>Σειρά από εντολές (δηλ. οδηγίες) που πρέπει να ακολουθήσει το υπολογιστικό σύστημα για να εκτελέσει μια συγκεκριμένη εργασία</a:t>
            </a:r>
            <a:endParaRPr lang="en-US" sz="2800" dirty="0"/>
          </a:p>
          <a:p>
            <a:pPr marL="514350" indent="-514350" eaLnBrk="1" hangingPunct="1">
              <a:spcBef>
                <a:spcPct val="0"/>
              </a:spcBef>
              <a:defRPr/>
            </a:pP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44702B-3171-4D56-BEF2-EC2E7BEC1DF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365513" y="209938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l-GR" b="0" dirty="0">
                <a:solidFill>
                  <a:schemeClr val="tx1"/>
                </a:solidFill>
              </a:rPr>
              <a:t>Εισαγωγή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647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708AF2-3ADB-4D7E-AF0B-AF84ED2B4FF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14"/>
          <p:cNvSpPr txBox="1">
            <a:spLocks noChangeArrowheads="1"/>
          </p:cNvSpPr>
          <p:nvPr/>
        </p:nvSpPr>
        <p:spPr bwMode="auto">
          <a:xfrm>
            <a:off x="365513" y="209938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l-GR" b="0" dirty="0">
                <a:solidFill>
                  <a:schemeClr val="tx1"/>
                </a:solidFill>
              </a:rPr>
              <a:t>Εισαγωγή</a:t>
            </a:r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9" name="Group 16"/>
          <p:cNvGrpSpPr/>
          <p:nvPr/>
        </p:nvGrpSpPr>
        <p:grpSpPr>
          <a:xfrm>
            <a:off x="1143000" y="2590800"/>
            <a:ext cx="6553200" cy="838200"/>
            <a:chOff x="1371600" y="5410200"/>
            <a:chExt cx="6553200" cy="838200"/>
          </a:xfrm>
        </p:grpSpPr>
        <p:sp>
          <p:nvSpPr>
            <p:cNvPr id="11" name="Rectangle 10"/>
            <p:cNvSpPr/>
            <p:nvPr/>
          </p:nvSpPr>
          <p:spPr>
            <a:xfrm>
              <a:off x="1371600" y="5410200"/>
              <a:ext cx="1600200" cy="838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Δεδομένα Εισόδου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5410200"/>
              <a:ext cx="1676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Δεδομένα Εξόδου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81400" y="5600700"/>
              <a:ext cx="21336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Υπολογιστής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971800" y="5828506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715000" y="58285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657600" y="1676400"/>
            <a:ext cx="1524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Πρόγραμμα</a:t>
            </a:r>
            <a:endParaRPr lang="en-US" sz="2000" dirty="0"/>
          </a:p>
        </p:txBody>
      </p:sp>
      <p:cxnSp>
        <p:nvCxnSpPr>
          <p:cNvPr id="17" name="Straight Arrow Connector 16"/>
          <p:cNvCxnSpPr>
            <a:stCxn id="16" idx="2"/>
            <a:endCxn id="13" idx="0"/>
          </p:cNvCxnSpPr>
          <p:nvPr/>
        </p:nvCxnSpPr>
        <p:spPr>
          <a:xfrm rot="5400000">
            <a:off x="4133850" y="2495550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" name="Group 16"/>
          <p:cNvGrpSpPr/>
          <p:nvPr/>
        </p:nvGrpSpPr>
        <p:grpSpPr>
          <a:xfrm>
            <a:off x="1219200" y="4239399"/>
            <a:ext cx="6477000" cy="838200"/>
            <a:chOff x="1371600" y="5410200"/>
            <a:chExt cx="6477000" cy="838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5410200"/>
              <a:ext cx="1600200" cy="838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4,8,42,19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48400" y="5410200"/>
              <a:ext cx="16002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73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81400" y="5600700"/>
              <a:ext cx="21336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Υπολογιστής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971800" y="5828506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715000" y="58285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26" idx="0"/>
            <a:endCxn id="21" idx="2"/>
          </p:cNvCxnSpPr>
          <p:nvPr/>
        </p:nvCxnSpPr>
        <p:spPr>
          <a:xfrm rot="5400000" flipH="1" flipV="1">
            <a:off x="4248150" y="5134749"/>
            <a:ext cx="4953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590800" y="5382399"/>
            <a:ext cx="2667000" cy="685800"/>
            <a:chOff x="2819400" y="2743200"/>
            <a:chExt cx="2667000" cy="685800"/>
          </a:xfrm>
        </p:grpSpPr>
        <p:sp>
          <p:nvSpPr>
            <p:cNvPr id="26" name="Rectangle 25"/>
            <p:cNvSpPr/>
            <p:nvPr/>
          </p:nvSpPr>
          <p:spPr>
            <a:xfrm>
              <a:off x="3962400" y="2743200"/>
              <a:ext cx="15240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2000" dirty="0"/>
                <a:t>Άθροισμα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19400" y="2947601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</a:rPr>
                <a:t>Πρόγραμμα</a:t>
              </a:r>
              <a:endPara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19200" y="3962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Δεδομένα Εισόδου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3962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Δεδομένα Εξόδου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8858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199" cy="4906962"/>
          </a:xfrm>
        </p:spPr>
        <p:txBody>
          <a:bodyPr>
            <a:noAutofit/>
          </a:bodyPr>
          <a:lstStyle/>
          <a:p>
            <a:pPr marL="0" eaLnBrk="1" hangingPunct="1">
              <a:spcBef>
                <a:spcPts val="600"/>
              </a:spcBef>
              <a:buNone/>
              <a:defRPr/>
            </a:pPr>
            <a:r>
              <a:rPr lang="el-GR" sz="2400" b="1" dirty="0"/>
              <a:t>Δεδομένα Εισόδου</a:t>
            </a:r>
            <a:endParaRPr lang="el-GR" sz="2400" dirty="0"/>
          </a:p>
          <a:p>
            <a:pPr marL="514350" indent="-514350" eaLnBrk="1" hangingPunct="1">
              <a:spcBef>
                <a:spcPts val="600"/>
              </a:spcBef>
              <a:defRPr/>
            </a:pPr>
            <a:r>
              <a:rPr lang="el-GR" sz="2200" dirty="0"/>
              <a:t>Δεδομένο εισόδου είναι οποιοδήποτε στοιχείο (ή πληροφορία) που η κατάλληλη επεξεργασία του από τον άνθρωπο ή από κάποιο υπολογιστικό σύστημα, παράγει μια νέα πληροφορία χρήσιμη για κάποιο σκοπό.</a:t>
            </a:r>
          </a:p>
          <a:p>
            <a:pPr marL="0" eaLnBrk="1" hangingPunct="1">
              <a:spcBef>
                <a:spcPts val="600"/>
              </a:spcBef>
              <a:buNone/>
              <a:defRPr/>
            </a:pPr>
            <a:r>
              <a:rPr lang="el-GR" sz="2400" b="1" dirty="0"/>
              <a:t>Επεξεργασία </a:t>
            </a:r>
            <a:r>
              <a:rPr lang="el-GR" sz="2400" b="1" dirty="0" err="1"/>
              <a:t>∆εδοµένων</a:t>
            </a:r>
            <a:r>
              <a:rPr lang="en-US" sz="2400" b="1" dirty="0"/>
              <a:t> </a:t>
            </a:r>
            <a:r>
              <a:rPr lang="el-GR" sz="2400" b="1" dirty="0"/>
              <a:t>Εισόδου</a:t>
            </a:r>
            <a:endParaRPr lang="en-US" sz="2400" b="1" dirty="0"/>
          </a:p>
          <a:p>
            <a:pPr marL="514350" indent="-514350" eaLnBrk="1" hangingPunct="1">
              <a:spcBef>
                <a:spcPts val="600"/>
              </a:spcBef>
              <a:defRPr/>
            </a:pPr>
            <a:r>
              <a:rPr lang="en-US" sz="2200" dirty="0"/>
              <a:t>H</a:t>
            </a:r>
            <a:r>
              <a:rPr lang="el-GR" sz="2200" dirty="0"/>
              <a:t> διαδικασία κατά την οποία ένα υπολογιστικό σύστημα επεξεργάζεται τα δεδομένα εισόδου σύμφωνα με έναν προκαθορισμένο τρόπο (αλγόριθμος/</a:t>
            </a:r>
            <a:r>
              <a:rPr lang="el-GR" sz="2200" dirty="0" err="1"/>
              <a:t>πρόγραμμ</a:t>
            </a:r>
            <a:r>
              <a:rPr lang="el-GR" sz="2200" dirty="0"/>
              <a:t>α) και αποδίδει πληροφορίες</a:t>
            </a:r>
          </a:p>
          <a:p>
            <a:pPr marL="0" eaLnBrk="1" hangingPunct="1">
              <a:spcBef>
                <a:spcPts val="600"/>
              </a:spcBef>
              <a:buNone/>
              <a:defRPr/>
            </a:pPr>
            <a:r>
              <a:rPr lang="el-GR" sz="2400" b="1" dirty="0"/>
              <a:t>Πληροφορία</a:t>
            </a:r>
            <a:endParaRPr lang="en-US" sz="2400" b="1" dirty="0"/>
          </a:p>
          <a:p>
            <a:pPr marL="514350" indent="-514350" eaLnBrk="1" hangingPunct="1">
              <a:spcBef>
                <a:spcPts val="600"/>
              </a:spcBef>
              <a:defRPr/>
            </a:pPr>
            <a:r>
              <a:rPr lang="el-GR" sz="2200" dirty="0"/>
              <a:t>Πληροφορία είναι η ερμηνεία των αποτελεσμάτων που μας δίνει</a:t>
            </a:r>
            <a:r>
              <a:rPr lang="en-US" sz="2200" dirty="0"/>
              <a:t> </a:t>
            </a:r>
            <a:r>
              <a:rPr lang="el-GR" sz="2200" dirty="0"/>
              <a:t>η επεξεργασία των δεδομένων εισόδου, σε μορφή αξιοποιήσιμη για τον χρήστη προκειμένου να πάρει μια απόφαση.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44702B-3171-4D56-BEF2-EC2E7BEC1DF2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365513" y="209938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l-GR" b="0" dirty="0">
                <a:solidFill>
                  <a:schemeClr val="tx1"/>
                </a:solidFill>
              </a:rPr>
              <a:t>Εισαγωγή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08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3"/>
          <p:cNvSpPr>
            <a:spLocks noGrp="1" noChangeArrowheads="1"/>
          </p:cNvSpPr>
          <p:nvPr>
            <p:ph sz="quarter" idx="1"/>
          </p:nvPr>
        </p:nvSpPr>
        <p:spPr>
          <a:xfrm>
            <a:off x="152401" y="1570038"/>
            <a:ext cx="8839199" cy="4906962"/>
          </a:xfrm>
        </p:spPr>
        <p:txBody>
          <a:bodyPr>
            <a:noAutofit/>
          </a:bodyPr>
          <a:lstStyle/>
          <a:p>
            <a:pPr marL="0" eaLnBrk="1" hangingPunct="1">
              <a:spcBef>
                <a:spcPts val="600"/>
              </a:spcBef>
              <a:buNone/>
              <a:defRPr/>
            </a:pPr>
            <a:r>
              <a:rPr lang="el-GR" sz="3200" b="1" dirty="0"/>
              <a:t>Πληροφορική</a:t>
            </a:r>
          </a:p>
          <a:p>
            <a:pPr marL="514350" indent="-514350" eaLnBrk="1" hangingPunct="1">
              <a:spcBef>
                <a:spcPts val="600"/>
              </a:spcBef>
              <a:defRPr/>
            </a:pPr>
            <a:r>
              <a:rPr lang="el-GR" sz="3200" dirty="0"/>
              <a:t>Πληροφορική είναι η επιστήμη και η τεχνολογία που έχει ως αντικείμενο την </a:t>
            </a:r>
            <a:r>
              <a:rPr lang="el-GR" sz="3200" b="1" dirty="0"/>
              <a:t>έρευνα</a:t>
            </a:r>
            <a:r>
              <a:rPr lang="el-GR" sz="3200" dirty="0"/>
              <a:t>, </a:t>
            </a:r>
            <a:r>
              <a:rPr lang="el-GR" sz="3200" b="1" dirty="0"/>
              <a:t>συλλογή</a:t>
            </a:r>
            <a:r>
              <a:rPr lang="el-GR" sz="3200" dirty="0"/>
              <a:t>, </a:t>
            </a:r>
            <a:r>
              <a:rPr lang="el-GR" sz="3200" b="1" dirty="0"/>
              <a:t>αποθήκευση</a:t>
            </a:r>
            <a:r>
              <a:rPr lang="el-GR" sz="3200" dirty="0"/>
              <a:t>, </a:t>
            </a:r>
            <a:r>
              <a:rPr lang="el-GR" sz="3200" b="1" dirty="0"/>
              <a:t>επεξεργασία</a:t>
            </a:r>
            <a:r>
              <a:rPr lang="el-GR" sz="3200" dirty="0"/>
              <a:t>, </a:t>
            </a:r>
            <a:r>
              <a:rPr lang="el-GR" sz="3200" b="1" dirty="0"/>
              <a:t>παραγωγή</a:t>
            </a:r>
            <a:r>
              <a:rPr lang="el-GR" sz="3200" dirty="0"/>
              <a:t> και </a:t>
            </a:r>
            <a:r>
              <a:rPr lang="el-GR" sz="3200" b="1" dirty="0"/>
              <a:t>μετάδοση των πληροφοριών</a:t>
            </a:r>
            <a:r>
              <a:rPr lang="el-GR" sz="3200" dirty="0"/>
              <a:t>.</a:t>
            </a:r>
          </a:p>
          <a:p>
            <a:pPr marL="514350" indent="-514350" eaLnBrk="1" hangingPunct="1">
              <a:spcBef>
                <a:spcPts val="600"/>
              </a:spcBef>
              <a:defRPr/>
            </a:pPr>
            <a:r>
              <a:rPr lang="el-GR" sz="3200" dirty="0"/>
              <a:t>Χρησιμοποιεί ως </a:t>
            </a:r>
            <a:r>
              <a:rPr lang="el-GR" sz="3200" b="1" dirty="0"/>
              <a:t>κύριο εργαλείο-µέσο </a:t>
            </a:r>
            <a:r>
              <a:rPr lang="el-GR" sz="3200" dirty="0"/>
              <a:t>τον </a:t>
            </a:r>
            <a:r>
              <a:rPr lang="el-GR" sz="3200" b="1" dirty="0"/>
              <a:t>Ηλεκτρονικό Υπολογιστή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44702B-3171-4D56-BEF2-EC2E7BEC1DF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365513" y="209938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l-GR" b="0" dirty="0">
                <a:solidFill>
                  <a:schemeClr val="tx1"/>
                </a:solidFill>
              </a:rPr>
              <a:t>Εισαγωγή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9446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8826</TotalTime>
  <Words>1783</Words>
  <Application>Microsoft Office PowerPoint</Application>
  <PresentationFormat>On-screen Show (4:3)</PresentationFormat>
  <Paragraphs>505</Paragraphs>
  <Slides>55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Tw Cen MT</vt:lpstr>
      <vt:lpstr>Wingdings</vt:lpstr>
      <vt:lpstr>Wingdings 2</vt:lpstr>
      <vt:lpstr>Median</vt:lpstr>
      <vt:lpstr>ΕΠΛ 003:  ΕπιστΗμη της ΠληροφορικΗς και ΠληροφορικΑ ΣυστΗματα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Υπολογιστικά συστήματα: Στρώματα</vt:lpstr>
      <vt:lpstr>Υπολογιστικά συστήματα: Στρώματα</vt:lpstr>
      <vt:lpstr>Αφαιρετικότητα</vt:lpstr>
      <vt:lpstr>Αφαιρετικότητα: Ένα παράδειγμα</vt:lpstr>
      <vt:lpstr>PowerPoint Presentation</vt:lpstr>
      <vt:lpstr>PowerPoint Presentation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Παρένθεση</vt:lpstr>
      <vt:lpstr>Ιστορική αναδρομή</vt:lpstr>
      <vt:lpstr>Ιστορική αναδρομή</vt:lpstr>
      <vt:lpstr>PowerPoint Presentation</vt:lpstr>
      <vt:lpstr>Ιστορική αναδρομή</vt:lpstr>
      <vt:lpstr>Παρένθεση</vt:lpstr>
      <vt:lpstr>Ιστορική αναδρομή</vt:lpstr>
      <vt:lpstr>Ιστορική αναδρομή</vt:lpstr>
      <vt:lpstr>Ιστορική αναδρομή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Εξέλιξη των Υπολογιστικών Συστημάτων</vt:lpstr>
      <vt:lpstr>Προγραμματιστές και Χρήστες</vt:lpstr>
      <vt:lpstr>Προγραμματιστές και Χρήστες</vt:lpstr>
      <vt:lpstr>Προγραμματιστές και Χρήστες</vt:lpstr>
      <vt:lpstr>Μερικές Εφαρμογές Πληροφορικής</vt:lpstr>
      <vt:lpstr>Μερικές Εφαρμογές Πληροφορικής</vt:lpstr>
      <vt:lpstr>Μερικές Εφαρμογές Πληροφορικής</vt:lpstr>
      <vt:lpstr>Μερικές Εφαρμογές Πληροφορικής</vt:lpstr>
      <vt:lpstr>Οι Υπολογιστές ως Πεδίο Μελέτης</vt:lpstr>
      <vt:lpstr>Οι Υπολογιστές ως Πεδίο Μελέτης</vt:lpstr>
      <vt:lpstr>Οι Υπολογιστές ως Πεδίο Μελέτης</vt:lpstr>
      <vt:lpstr>Ερωτήσεις;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ΕΠΛ001: ΕΙΣΑΓΩΓΗ ΣΤΗΝ ΕΠΙΣΤΗΜΗ ΤΗΣ ΠΛΡΟΦΟΡΙΚΗΣ</dc:title>
  <dc:subject>Εισαγωγή</dc:subject>
  <dc:creator>Christophoros Christophorou</dc:creator>
  <cp:lastModifiedBy>Demetris</cp:lastModifiedBy>
  <cp:revision>434</cp:revision>
  <dcterms:created xsi:type="dcterms:W3CDTF">2001-11-19T16:24:12Z</dcterms:created>
  <dcterms:modified xsi:type="dcterms:W3CDTF">2017-01-16T12:26:30Z</dcterms:modified>
</cp:coreProperties>
</file>