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74" r:id="rId1"/>
  </p:sldMasterIdLst>
  <p:notesMasterIdLst>
    <p:notesMasterId r:id="rId83"/>
  </p:notesMasterIdLst>
  <p:handoutMasterIdLst>
    <p:handoutMasterId r:id="rId84"/>
  </p:handoutMasterIdLst>
  <p:sldIdLst>
    <p:sldId id="256" r:id="rId2"/>
    <p:sldId id="325" r:id="rId3"/>
    <p:sldId id="258" r:id="rId4"/>
    <p:sldId id="391" r:id="rId5"/>
    <p:sldId id="358" r:id="rId6"/>
    <p:sldId id="392" r:id="rId7"/>
    <p:sldId id="384" r:id="rId8"/>
    <p:sldId id="376" r:id="rId9"/>
    <p:sldId id="377" r:id="rId10"/>
    <p:sldId id="362" r:id="rId11"/>
    <p:sldId id="393" r:id="rId12"/>
    <p:sldId id="394" r:id="rId13"/>
    <p:sldId id="367" r:id="rId14"/>
    <p:sldId id="259" r:id="rId15"/>
    <p:sldId id="261" r:id="rId16"/>
    <p:sldId id="390" r:id="rId17"/>
    <p:sldId id="263" r:id="rId18"/>
    <p:sldId id="264" r:id="rId19"/>
    <p:sldId id="265" r:id="rId20"/>
    <p:sldId id="266" r:id="rId21"/>
    <p:sldId id="374" r:id="rId22"/>
    <p:sldId id="268" r:id="rId23"/>
    <p:sldId id="397" r:id="rId24"/>
    <p:sldId id="398" r:id="rId25"/>
    <p:sldId id="399" r:id="rId26"/>
    <p:sldId id="400" r:id="rId27"/>
    <p:sldId id="272" r:id="rId28"/>
    <p:sldId id="273" r:id="rId29"/>
    <p:sldId id="274" r:id="rId30"/>
    <p:sldId id="275" r:id="rId31"/>
    <p:sldId id="276" r:id="rId32"/>
    <p:sldId id="395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401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396" r:id="rId52"/>
    <p:sldId id="295" r:id="rId53"/>
    <p:sldId id="296" r:id="rId54"/>
    <p:sldId id="297" r:id="rId55"/>
    <p:sldId id="379" r:id="rId56"/>
    <p:sldId id="380" r:id="rId57"/>
    <p:sldId id="300" r:id="rId58"/>
    <p:sldId id="301" r:id="rId59"/>
    <p:sldId id="302" r:id="rId60"/>
    <p:sldId id="381" r:id="rId61"/>
    <p:sldId id="382" r:id="rId62"/>
    <p:sldId id="383" r:id="rId63"/>
    <p:sldId id="303" r:id="rId64"/>
    <p:sldId id="304" r:id="rId65"/>
    <p:sldId id="305" r:id="rId66"/>
    <p:sldId id="306" r:id="rId67"/>
    <p:sldId id="307" r:id="rId68"/>
    <p:sldId id="308" r:id="rId69"/>
    <p:sldId id="309" r:id="rId70"/>
    <p:sldId id="310" r:id="rId71"/>
    <p:sldId id="311" r:id="rId72"/>
    <p:sldId id="312" r:id="rId73"/>
    <p:sldId id="385" r:id="rId74"/>
    <p:sldId id="386" r:id="rId75"/>
    <p:sldId id="315" r:id="rId76"/>
    <p:sldId id="316" r:id="rId77"/>
    <p:sldId id="317" r:id="rId78"/>
    <p:sldId id="318" r:id="rId79"/>
    <p:sldId id="322" r:id="rId80"/>
    <p:sldId id="323" r:id="rId81"/>
    <p:sldId id="357" r:id="rId82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B859A"/>
    <a:srgbClr val="FF0000"/>
    <a:srgbClr val="0099CC"/>
    <a:srgbClr val="E3AD89"/>
    <a:srgbClr val="FFCCFF"/>
    <a:srgbClr val="76ABE0"/>
    <a:srgbClr val="2896C2"/>
    <a:srgbClr val="077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1" autoAdjust="0"/>
    <p:restoredTop sz="94660" autoAdjust="0"/>
  </p:normalViewPr>
  <p:slideViewPr>
    <p:cSldViewPr>
      <p:cViewPr>
        <p:scale>
          <a:sx n="87" d="100"/>
          <a:sy n="87" d="100"/>
        </p:scale>
        <p:origin x="1536" y="62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374" y="-84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78.xml"/><Relationship Id="rId3" Type="http://schemas.openxmlformats.org/officeDocument/2006/relationships/slide" Target="slides/slide73.xml"/><Relationship Id="rId7" Type="http://schemas.openxmlformats.org/officeDocument/2006/relationships/slide" Target="slides/slide77.xml"/><Relationship Id="rId2" Type="http://schemas.openxmlformats.org/officeDocument/2006/relationships/slide" Target="slides/slide51.xml"/><Relationship Id="rId1" Type="http://schemas.openxmlformats.org/officeDocument/2006/relationships/slide" Target="slides/slide32.xml"/><Relationship Id="rId6" Type="http://schemas.openxmlformats.org/officeDocument/2006/relationships/slide" Target="slides/slide76.xml"/><Relationship Id="rId11" Type="http://schemas.openxmlformats.org/officeDocument/2006/relationships/slide" Target="slides/slide81.xml"/><Relationship Id="rId5" Type="http://schemas.openxmlformats.org/officeDocument/2006/relationships/slide" Target="slides/slide75.xml"/><Relationship Id="rId10" Type="http://schemas.openxmlformats.org/officeDocument/2006/relationships/slide" Target="slides/slide80.xml"/><Relationship Id="rId4" Type="http://schemas.openxmlformats.org/officeDocument/2006/relationships/slide" Target="slides/slide74.xml"/><Relationship Id="rId9" Type="http://schemas.openxmlformats.org/officeDocument/2006/relationships/slide" Target="slides/slide7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9142" y="0"/>
            <a:ext cx="4160520" cy="3660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6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[3]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9142" y="6947415"/>
            <a:ext cx="4160520" cy="3660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600" smtClean="0">
                <a:latin typeface="+mn-lt"/>
              </a:defRPr>
            </a:lvl1pPr>
          </a:lstStyle>
          <a:p>
            <a:pPr>
              <a:defRPr/>
            </a:pPr>
            <a:fld id="{296BFBE7-B890-40FC-99D1-130E7288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8876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520" cy="36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680" y="0"/>
            <a:ext cx="4160520" cy="36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smtClean="0"/>
            </a:lvl1pPr>
          </a:lstStyle>
          <a:p>
            <a:pPr>
              <a:defRPr/>
            </a:pPr>
            <a:r>
              <a:rPr lang="en-US"/>
              <a:t>[3]</a:t>
            </a:r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0160" y="3475395"/>
            <a:ext cx="7040880" cy="329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9104"/>
            <a:ext cx="4160520" cy="36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680" y="6949104"/>
            <a:ext cx="4160520" cy="36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/>
            </a:lvl1pPr>
          </a:lstStyle>
          <a:p>
            <a:pPr>
              <a:defRPr/>
            </a:pPr>
            <a:fld id="{9D5DF499-40A4-4A7E-A00E-0C57F82B8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8854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37C13-4752-4819-8164-C1E6C025C05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Άνοιξη 2012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73004-915D-46B6-B935-46907AC367A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24580" name="Date Placeholder 7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[3]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76970F-406D-4C81-988C-87CBE319B4B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26628" name="Date Placeholder 7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[3]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7D2AA-CC26-43B9-B4AC-88A73F599C2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29700" name="Date Placeholder 7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[3]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0F055-BA78-4E9C-88E5-651C8A7F8D6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31748" name="Date Placeholder 7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[3]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3E48FE-075B-409D-9E0F-C3A51801731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41988" name="Date Placeholder 7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[3]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0F055-BA78-4E9C-88E5-651C8A7F8D6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31748" name="Date Placeholder 7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[3]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315FF-0791-44B7-9728-2D97647EE82F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64516" name="Date Placeholder 7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[3]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8F1274-75BB-4AA3-8A1C-CDC947E4ACA9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70660" name="Date Placeholder 7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[3]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145" indent="0" algn="ctr">
              <a:buNone/>
            </a:lvl2pPr>
            <a:lvl3pPr marL="914290" indent="0" algn="ctr">
              <a:buNone/>
            </a:lvl3pPr>
            <a:lvl4pPr marL="1371435" indent="0" algn="ctr">
              <a:buNone/>
            </a:lvl4pPr>
            <a:lvl5pPr marL="1828581" indent="0" algn="ctr">
              <a:buNone/>
            </a:lvl5pPr>
            <a:lvl6pPr marL="2285726" indent="0" algn="ctr">
              <a:buNone/>
            </a:lvl6pPr>
            <a:lvl7pPr marL="2742871" indent="0" algn="ctr">
              <a:buNone/>
            </a:lvl7pPr>
            <a:lvl8pPr marL="3200016" indent="0" algn="ctr">
              <a:buNone/>
            </a:lvl8pPr>
            <a:lvl9pPr marL="3657161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531352" cy="1219200"/>
          </a:xfrm>
        </p:spPr>
        <p:txBody>
          <a:bodyPr/>
          <a:lstStyle>
            <a:lvl1pPr>
              <a:lnSpc>
                <a:spcPts val="4399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569600"/>
            <a:ext cx="8531352" cy="5288400"/>
          </a:xfrm>
        </p:spPr>
        <p:txBody>
          <a:bodyPr/>
          <a:lstStyle>
            <a:lvl1pPr indent="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sz="12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486C66-CA6A-4207-B7C9-23900C0C6D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570038"/>
            <a:ext cx="8531225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lIns="91429" tIns="45715" rIns="91429" bIns="45715" anchor="ctr" anchorCtr="0">
            <a:normAutofit/>
          </a:bodyPr>
          <a:lstStyle>
            <a:lvl1pPr algn="ctr" eaLnBrk="1" latinLnBrk="0" hangingPunct="1">
              <a:defRPr kumimoji="0" sz="12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6CFC4A-68D2-4409-A23A-7F3860C7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hdr="0" ftr="0" dt="0"/>
  <p:txStyles>
    <p:titleStyle>
      <a:lvl1pPr algn="l" rtl="0" fontAlgn="base">
        <a:lnSpc>
          <a:spcPts val="44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-227013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13" indent="-227013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13" indent="-227013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2868" indent="-228573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155" indent="-228573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442" indent="-228573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729" indent="-228573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12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29.jpeg"/><Relationship Id="rId5" Type="http://schemas.openxmlformats.org/officeDocument/2006/relationships/image" Target="../media/image27.jpeg"/><Relationship Id="rId10" Type="http://schemas.openxmlformats.org/officeDocument/2006/relationships/image" Target="../media/image5.jpeg"/><Relationship Id="rId4" Type="http://schemas.openxmlformats.org/officeDocument/2006/relationships/image" Target="../media/image26.jpeg"/><Relationship Id="rId9" Type="http://schemas.openxmlformats.org/officeDocument/2006/relationships/image" Target="../media/image4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11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el-GR" dirty="0"/>
              <a:t>Υλικό (</a:t>
            </a:r>
            <a:r>
              <a:rPr lang="en-GB"/>
              <a:t>Hardware)/</a:t>
            </a:r>
            <a:r>
              <a:rPr lang="el-GR"/>
              <a:t>Δομή </a:t>
            </a:r>
            <a:r>
              <a:rPr lang="el-GR" dirty="0"/>
              <a:t>του υπολογιστή</a:t>
            </a:r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2362200" y="2057400"/>
            <a:ext cx="64770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dirty="0"/>
              <a:t>ΕΠΛ 00</a:t>
            </a:r>
            <a:r>
              <a:rPr lang="en-US" sz="2800" dirty="0"/>
              <a:t>3</a:t>
            </a:r>
            <a:r>
              <a:rPr lang="el-GR" sz="2800" dirty="0"/>
              <a:t>: </a:t>
            </a:r>
            <a:br>
              <a:rPr lang="el-GR" sz="2800" dirty="0"/>
            </a:br>
            <a:r>
              <a:rPr lang="el-GR" sz="2800" dirty="0" err="1"/>
              <a:t>ΕπιστΗμη</a:t>
            </a:r>
            <a:r>
              <a:rPr lang="el-GR" sz="2800" dirty="0"/>
              <a:t> της </a:t>
            </a:r>
            <a:r>
              <a:rPr lang="el-GR" sz="2800" dirty="0" err="1"/>
              <a:t>ΠληροφορικΗς</a:t>
            </a:r>
            <a:r>
              <a:rPr lang="el-GR" sz="2800" dirty="0"/>
              <a:t> και </a:t>
            </a:r>
            <a:r>
              <a:rPr lang="el-GR" sz="2800" dirty="0" err="1"/>
              <a:t>ΠληροφορικΑ</a:t>
            </a:r>
            <a:r>
              <a:rPr lang="el-GR" sz="2800" dirty="0"/>
              <a:t> </a:t>
            </a:r>
            <a:r>
              <a:rPr lang="el-GR" sz="2800" dirty="0" err="1"/>
              <a:t>ΣυστΗματα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6" name="Subtitle 5"/>
          <p:cNvSpPr txBox="1">
            <a:spLocks/>
          </p:cNvSpPr>
          <p:nvPr/>
        </p:nvSpPr>
        <p:spPr bwMode="auto">
          <a:xfrm>
            <a:off x="2425521" y="4343400"/>
            <a:ext cx="670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600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0" algn="ctr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0" algn="ctr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Δρ. </a:t>
            </a:r>
            <a:r>
              <a:rPr lang="el-G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Κουζαπάς</a:t>
            </a:r>
            <a:r>
              <a:rPr lang="el-GR">
                <a:solidFill>
                  <a:schemeClr val="accent3">
                    <a:lumMod val="60000"/>
                    <a:lumOff val="40000"/>
                  </a:schemeClr>
                </a:solidFill>
              </a:rPr>
              <a:t> Δημήτριος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r" eaLnBrk="1" hangingPunct="1"/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Πανεπιστήμιο Κύπρου - Τμήμα Πληροφορικής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10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F75C13A8-4801-4306-B50F-6A464C36F68E}" type="slidenum">
              <a:rPr lang="en-US">
                <a:latin typeface="Arial" charset="0"/>
                <a:cs typeface="Arial" charset="0"/>
              </a:rPr>
              <a:pPr/>
              <a:t>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486" y="1600200"/>
            <a:ext cx="3556000" cy="510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/>
          <a:lstStyle/>
          <a:p>
            <a:pPr eaLnBrk="0" hangingPunct="0">
              <a:defRPr/>
            </a:pPr>
            <a:endParaRPr lang="el-GR" dirty="0"/>
          </a:p>
        </p:txBody>
      </p:sp>
      <p:sp>
        <p:nvSpPr>
          <p:cNvPr id="30" name="Rounded Rectangle 29"/>
          <p:cNvSpPr/>
          <p:nvPr/>
        </p:nvSpPr>
        <p:spPr>
          <a:xfrm>
            <a:off x="2820988" y="5715000"/>
            <a:ext cx="2971800" cy="838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b="1" dirty="0"/>
              <a:t>Κύρια Μνήμη (</a:t>
            </a:r>
            <a:r>
              <a:rPr lang="en-US" b="1" dirty="0"/>
              <a:t>RAM</a:t>
            </a:r>
            <a:r>
              <a:rPr lang="el-GR" b="1" dirty="0"/>
              <a:t>)</a:t>
            </a:r>
            <a:endParaRPr lang="en-US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76200" y="3429000"/>
            <a:ext cx="1676400" cy="1600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000" b="1" dirty="0"/>
              <a:t>Μονάδες</a:t>
            </a:r>
          </a:p>
          <a:p>
            <a:pPr algn="ctr" eaLnBrk="0" hangingPunct="0">
              <a:defRPr/>
            </a:pPr>
            <a:r>
              <a:rPr lang="el-GR" sz="2000" b="1" dirty="0"/>
              <a:t>Εισόδου</a:t>
            </a:r>
            <a:endParaRPr lang="en-US" sz="2000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6858000" y="3432630"/>
            <a:ext cx="2133600" cy="1600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000" b="1" dirty="0"/>
              <a:t>Συσκευές</a:t>
            </a:r>
          </a:p>
          <a:p>
            <a:pPr algn="ctr" eaLnBrk="0" hangingPunct="0">
              <a:defRPr/>
            </a:pPr>
            <a:r>
              <a:rPr lang="el-GR" sz="2000" b="1" dirty="0"/>
              <a:t>Δευτερεύουσας</a:t>
            </a:r>
          </a:p>
          <a:p>
            <a:pPr algn="ctr" eaLnBrk="0" hangingPunct="0">
              <a:defRPr/>
            </a:pPr>
            <a:r>
              <a:rPr lang="el-GR" sz="2000" b="1" dirty="0"/>
              <a:t> Μνήμης</a:t>
            </a:r>
            <a:endParaRPr lang="en-US" sz="2000" b="1" dirty="0"/>
          </a:p>
        </p:txBody>
      </p:sp>
      <p:sp>
        <p:nvSpPr>
          <p:cNvPr id="40" name="Left-Right Arrow 39"/>
          <p:cNvSpPr/>
          <p:nvPr/>
        </p:nvSpPr>
        <p:spPr>
          <a:xfrm>
            <a:off x="6019800" y="4094844"/>
            <a:ext cx="828675" cy="2873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>
            <a:off x="1762125" y="4094844"/>
            <a:ext cx="82867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019800" y="5119914"/>
            <a:ext cx="3124200" cy="646113"/>
          </a:xfrm>
          <a:prstGeom prst="rect">
            <a:avLst/>
          </a:prstGeom>
          <a:noFill/>
        </p:spPr>
        <p:txBody>
          <a:bodyPr lIns="91429" tIns="45715" rIns="91429" bIns="45715">
            <a:spAutoFit/>
          </a:bodyPr>
          <a:lstStyle/>
          <a:p>
            <a:pPr algn="r" eaLnBrk="0" hangingPunct="0">
              <a:defRPr/>
            </a:pPr>
            <a:r>
              <a:rPr lang="el-GR" sz="1800" b="1" i="1" dirty="0">
                <a:latin typeface="+mn-lt"/>
              </a:rPr>
              <a:t>Μόνιμη Αποθήκευση Εντολών/Δεδομένων</a:t>
            </a:r>
            <a:endParaRPr lang="en-US" sz="1800" b="1" i="1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2286000"/>
            <a:ext cx="2438400" cy="1200318"/>
          </a:xfrm>
          <a:prstGeom prst="rect">
            <a:avLst/>
          </a:prstGeom>
          <a:noFill/>
        </p:spPr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el-GR" sz="1800" b="1" i="1" dirty="0">
                <a:latin typeface="+mn-lt"/>
              </a:rPr>
              <a:t>Μεταφορά Εντολών/Δεδομένων από έξω (το χρήστη) προς τον Η/Υ</a:t>
            </a:r>
            <a:endParaRPr lang="en-US" sz="1800" b="1" i="1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4882" y="5664200"/>
            <a:ext cx="2249718" cy="914400"/>
          </a:xfrm>
          <a:prstGeom prst="rect">
            <a:avLst/>
          </a:prstGeom>
          <a:noFill/>
        </p:spPr>
        <p:txBody>
          <a:bodyPr lIns="91429" tIns="45715" rIns="91429" bIns="45715"/>
          <a:lstStyle/>
          <a:p>
            <a:pPr algn="r" eaLnBrk="0" hangingPunct="0">
              <a:defRPr/>
            </a:pPr>
            <a:r>
              <a:rPr lang="el-GR" sz="1800" b="1" i="1" dirty="0">
                <a:latin typeface="+mn-lt"/>
              </a:rPr>
              <a:t>Προσωρινή Αποθήκευση </a:t>
            </a:r>
          </a:p>
          <a:p>
            <a:pPr algn="r" eaLnBrk="0" hangingPunct="0">
              <a:defRPr/>
            </a:pPr>
            <a:r>
              <a:rPr lang="el-GR" sz="1800" b="1" i="1" dirty="0">
                <a:latin typeface="+mn-lt"/>
              </a:rPr>
              <a:t>Εντολών/Δεδομένων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592388" y="1752600"/>
            <a:ext cx="3427412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t"/>
          <a:lstStyle/>
          <a:p>
            <a:pPr algn="ctr" eaLnBrk="0" hangingPunct="0">
              <a:defRPr/>
            </a:pPr>
            <a:endParaRPr lang="el-GR" dirty="0"/>
          </a:p>
          <a:p>
            <a:pPr algn="ctr" eaLnBrk="0" hangingPunct="0">
              <a:defRPr/>
            </a:pPr>
            <a:endParaRPr lang="el-GR" dirty="0"/>
          </a:p>
          <a:p>
            <a:pPr algn="ctr" eaLnBrk="0" hangingPunct="0">
              <a:defRPr/>
            </a:pPr>
            <a:endParaRPr lang="el-GR" dirty="0"/>
          </a:p>
          <a:p>
            <a:pPr algn="ctr" eaLnBrk="0" hangingPunct="0">
              <a:defRPr/>
            </a:pPr>
            <a:endParaRPr lang="el-GR" sz="1400" dirty="0"/>
          </a:p>
          <a:p>
            <a:pPr algn="ctr" eaLnBrk="0" hangingPunct="0">
              <a:defRPr/>
            </a:pPr>
            <a:r>
              <a:rPr lang="el-GR" b="1" dirty="0"/>
              <a:t>ΚΜΕ</a:t>
            </a:r>
          </a:p>
          <a:p>
            <a:pPr algn="ctr" eaLnBrk="0" hangingPunct="0">
              <a:defRPr/>
            </a:pPr>
            <a:endParaRPr lang="el-GR" dirty="0"/>
          </a:p>
        </p:txBody>
      </p:sp>
      <p:sp>
        <p:nvSpPr>
          <p:cNvPr id="25" name="Up-Down Arrow 24"/>
          <p:cNvSpPr/>
          <p:nvPr/>
        </p:nvSpPr>
        <p:spPr>
          <a:xfrm>
            <a:off x="4192588" y="5029200"/>
            <a:ext cx="287337" cy="68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Πως Λειτουργούν οι Υπολογιστές</a:t>
            </a:r>
            <a:r>
              <a:rPr lang="en-US" dirty="0">
                <a:solidFill>
                  <a:schemeClr val="tx1"/>
                </a:solidFill>
              </a:rPr>
              <a:t>; </a:t>
            </a:r>
            <a:br>
              <a:rPr lang="el-GR" dirty="0">
                <a:solidFill>
                  <a:schemeClr val="tx1"/>
                </a:solidFill>
              </a:rPr>
            </a:br>
            <a:r>
              <a:rPr lang="el-GR" dirty="0">
                <a:solidFill>
                  <a:schemeClr val="tx1"/>
                </a:solidFill>
              </a:rPr>
              <a:t>(4 βήματα)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6034315" y="1606554"/>
            <a:ext cx="30951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4399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l-GR" sz="2000" b="1" dirty="0">
                <a:solidFill>
                  <a:srgbClr val="FF0000"/>
                </a:solidFill>
              </a:rPr>
              <a:t>Αρχιτεκτονική Υπολογιστή!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In Progress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44158" y="1868718"/>
            <a:ext cx="3062640" cy="1371600"/>
            <a:chOff x="2744158" y="1868718"/>
            <a:chExt cx="3062640" cy="1371600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2744158" y="1868718"/>
              <a:ext cx="3062640" cy="1371600"/>
            </a:xfrm>
            <a:prstGeom prst="roundRect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r>
                <a:rPr lang="el-GR" sz="2000" b="1" dirty="0">
                  <a:solidFill>
                    <a:schemeClr val="tx1"/>
                  </a:solidFill>
                </a:rPr>
                <a:t>Αριθμητική </a:t>
              </a:r>
              <a:endParaRPr lang="en-US" sz="2000" b="1" dirty="0">
                <a:solidFill>
                  <a:schemeClr val="tx1"/>
                </a:solidFill>
              </a:endParaRPr>
            </a:p>
            <a:p>
              <a:pPr eaLnBrk="0" hangingPunct="0">
                <a:defRPr/>
              </a:pPr>
              <a:r>
                <a:rPr lang="el-GR" sz="2000" b="1" dirty="0">
                  <a:solidFill>
                    <a:schemeClr val="tx1"/>
                  </a:solidFill>
                </a:rPr>
                <a:t>και Λογική </a:t>
              </a:r>
              <a:endParaRPr lang="en-US" sz="2000" b="1" dirty="0">
                <a:solidFill>
                  <a:schemeClr val="tx1"/>
                </a:solidFill>
              </a:endParaRPr>
            </a:p>
            <a:p>
              <a:pPr eaLnBrk="0" hangingPunct="0">
                <a:defRPr/>
              </a:pPr>
              <a:r>
                <a:rPr lang="el-GR" sz="2000" b="1" dirty="0">
                  <a:solidFill>
                    <a:schemeClr val="tx1"/>
                  </a:solidFill>
                </a:rPr>
                <a:t>Μονάδα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4318172" y="2002068"/>
              <a:ext cx="1024659" cy="304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000" dirty="0"/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4318172" y="2383068"/>
              <a:ext cx="1024659" cy="304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000" dirty="0"/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4318172" y="2764068"/>
              <a:ext cx="1024659" cy="304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000" dirty="0"/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5302806" y="1954896"/>
              <a:ext cx="4700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latin typeface="Calibri" panose="020F0502020204030204" pitchFamily="34" charset="0"/>
                </a:rPr>
                <a:t>R1</a:t>
              </a: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5300137" y="2335896"/>
              <a:ext cx="4700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latin typeface="Calibri" panose="020F0502020204030204" pitchFamily="34" charset="0"/>
                </a:rPr>
                <a:t>R2</a:t>
              </a:r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5300137" y="2716896"/>
              <a:ext cx="4700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latin typeface="Calibri" panose="020F0502020204030204" pitchFamily="34" charset="0"/>
                </a:rPr>
                <a:t>R3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72254" y="3693882"/>
            <a:ext cx="3034544" cy="1143000"/>
            <a:chOff x="2772254" y="3693882"/>
            <a:chExt cx="3034544" cy="1143000"/>
          </a:xfrm>
        </p:grpSpPr>
        <p:sp>
          <p:nvSpPr>
            <p:cNvPr id="48" name="Rounded Rectangle 47"/>
            <p:cNvSpPr/>
            <p:nvPr/>
          </p:nvSpPr>
          <p:spPr bwMode="auto">
            <a:xfrm>
              <a:off x="2772254" y="3693882"/>
              <a:ext cx="3034544" cy="1143000"/>
            </a:xfrm>
            <a:prstGeom prst="roundRect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r>
                <a:rPr lang="el-GR" sz="2000" b="1" dirty="0">
                  <a:solidFill>
                    <a:schemeClr val="tx1"/>
                  </a:solidFill>
                </a:rPr>
                <a:t>Μονάδα </a:t>
              </a:r>
              <a:endParaRPr lang="en-US" sz="2000" b="1" dirty="0">
                <a:solidFill>
                  <a:schemeClr val="tx1"/>
                </a:solidFill>
              </a:endParaRPr>
            </a:p>
            <a:p>
              <a:pPr eaLnBrk="0" hangingPunct="0">
                <a:defRPr/>
              </a:pPr>
              <a:r>
                <a:rPr lang="el-GR" sz="2000" b="1" dirty="0">
                  <a:solidFill>
                    <a:schemeClr val="tx1"/>
                  </a:solidFill>
                </a:rPr>
                <a:t>Ελέγχου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 bwMode="auto">
            <a:xfrm>
              <a:off x="4338809" y="3868507"/>
              <a:ext cx="1044359" cy="254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>
          <p:nvSpPr>
            <p:cNvPr id="58" name="Rounded Rectangle 57"/>
            <p:cNvSpPr/>
            <p:nvPr/>
          </p:nvSpPr>
          <p:spPr bwMode="auto">
            <a:xfrm>
              <a:off x="4338809" y="4376507"/>
              <a:ext cx="1044359" cy="254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5339652" y="3805007"/>
              <a:ext cx="39863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latin typeface="Calibri" panose="020F0502020204030204" pitchFamily="34" charset="0"/>
                </a:rPr>
                <a:t>IR</a:t>
              </a:r>
            </a:p>
          </p:txBody>
        </p:sp>
        <p:sp>
          <p:nvSpPr>
            <p:cNvPr id="60" name="TextBox 59"/>
            <p:cNvSpPr txBox="1"/>
            <p:nvPr/>
          </p:nvSpPr>
          <p:spPr bwMode="auto">
            <a:xfrm>
              <a:off x="5339652" y="4313007"/>
              <a:ext cx="46714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latin typeface="Calibri" panose="020F0502020204030204" pitchFamily="34" charset="0"/>
                </a:rPr>
                <a:t>PC</a:t>
              </a:r>
            </a:p>
          </p:txBody>
        </p:sp>
      </p:grpSp>
      <p:sp>
        <p:nvSpPr>
          <p:cNvPr id="32" name="Up-Down Arrow 31"/>
          <p:cNvSpPr/>
          <p:nvPr/>
        </p:nvSpPr>
        <p:spPr>
          <a:xfrm>
            <a:off x="4860988" y="3240318"/>
            <a:ext cx="287337" cy="4535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36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1" y="1570038"/>
            <a:ext cx="8904513" cy="5287962"/>
          </a:xfrm>
        </p:spPr>
        <p:txBody>
          <a:bodyPr/>
          <a:lstStyle/>
          <a:p>
            <a:pPr marL="0">
              <a:spcBef>
                <a:spcPct val="0"/>
              </a:spcBef>
              <a:buNone/>
            </a:pPr>
            <a:r>
              <a:rPr lang="el-GR" sz="3200" b="1" u="sng" dirty="0"/>
              <a:t>Βήμα 3</a:t>
            </a:r>
            <a:r>
              <a:rPr lang="en-US" sz="3200" b="1" u="sng" dirty="0"/>
              <a:t>: </a:t>
            </a:r>
            <a:r>
              <a:rPr lang="el-GR" sz="3200" b="1" u="sng" dirty="0"/>
              <a:t>Αποθήκευση Αποτελεσμάτων</a:t>
            </a:r>
          </a:p>
          <a:p>
            <a:pPr marL="512763" lvl="1" indent="-512763" algn="just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l-GR" dirty="0"/>
              <a:t>Τα </a:t>
            </a:r>
            <a:r>
              <a:rPr lang="el-GR" b="1" dirty="0"/>
              <a:t>αποτελέσματα των υπολογισμών </a:t>
            </a:r>
            <a:r>
              <a:rPr lang="el-GR" dirty="0"/>
              <a:t>που προήλθαν από</a:t>
            </a:r>
            <a:r>
              <a:rPr lang="el-GR" dirty="0">
                <a:solidFill>
                  <a:srgbClr val="000000"/>
                </a:solidFill>
              </a:rPr>
              <a:t> την </a:t>
            </a:r>
            <a:r>
              <a:rPr lang="el-GR" dirty="0"/>
              <a:t>Επεξεργασία των Εντολών και Δεδομένων αποθηκεύονται στις</a:t>
            </a:r>
            <a:r>
              <a:rPr lang="el-GR" b="1" dirty="0"/>
              <a:t> Μονάδες Μνήμης </a:t>
            </a:r>
            <a:r>
              <a:rPr lang="el-GR" dirty="0"/>
              <a:t>του Υπολογιστή για μετέπειτα χρήση.</a:t>
            </a:r>
          </a:p>
          <a:p>
            <a:pPr marL="833438" lvl="1" indent="-512763" algn="just">
              <a:spcBef>
                <a:spcPts val="600"/>
              </a:spcBef>
            </a:pPr>
            <a:r>
              <a:rPr lang="el-GR" dirty="0"/>
              <a:t>Κύρια Μνήμη (</a:t>
            </a:r>
            <a:r>
              <a:rPr lang="en-US" dirty="0"/>
              <a:t>RAM</a:t>
            </a:r>
            <a:r>
              <a:rPr lang="el-GR" dirty="0"/>
              <a:t>)</a:t>
            </a:r>
            <a:endParaRPr lang="en-US" dirty="0"/>
          </a:p>
          <a:p>
            <a:pPr marL="833438" lvl="1" indent="-512763" algn="just">
              <a:spcBef>
                <a:spcPts val="600"/>
              </a:spcBef>
            </a:pPr>
            <a:r>
              <a:rPr lang="el-GR" dirty="0"/>
              <a:t>Δευτερεύουσα Μνήμη</a:t>
            </a:r>
          </a:p>
          <a:p>
            <a:pPr marL="512763" lvl="1" indent="-512763" algn="just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l-GR" sz="1200" dirty="0"/>
          </a:p>
          <a:p>
            <a:pPr marL="512763" lvl="1" indent="-512763" algn="just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l-GR" dirty="0"/>
              <a:t>Οι πιο συνηθισμένες μονάδες αποθήκευσης Δευτερεύουσας Μνήμης είναι ο Σκληρός Δίσκος, το CD και το DVD, </a:t>
            </a:r>
            <a:r>
              <a:rPr lang="en-US" dirty="0"/>
              <a:t>USB Flash Drives </a:t>
            </a:r>
            <a:r>
              <a:rPr lang="el-GR" dirty="0"/>
              <a:t>(ή </a:t>
            </a:r>
            <a:r>
              <a:rPr lang="en-US" dirty="0"/>
              <a:t>Memory Sticks</a:t>
            </a:r>
            <a:r>
              <a:rPr lang="el-GR" dirty="0"/>
              <a:t>) κτλ.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61C6975C-92C7-4652-B355-E92F963BED4A}" type="slidenum">
              <a:rPr lang="en-US">
                <a:latin typeface="Arial" charset="0"/>
                <a:cs typeface="Arial" charset="0"/>
              </a:rPr>
              <a:pPr/>
              <a:t>10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Πως Λειτουργούν οι Υπολογιστές</a:t>
            </a:r>
            <a:r>
              <a:rPr lang="en-US" dirty="0">
                <a:solidFill>
                  <a:schemeClr val="tx1"/>
                </a:solidFill>
              </a:rPr>
              <a:t>; </a:t>
            </a:r>
            <a:br>
              <a:rPr lang="el-GR" dirty="0">
                <a:solidFill>
                  <a:schemeClr val="tx1"/>
                </a:solidFill>
              </a:rPr>
            </a:br>
            <a:r>
              <a:rPr lang="el-GR" dirty="0">
                <a:solidFill>
                  <a:schemeClr val="tx1"/>
                </a:solidFill>
              </a:rPr>
              <a:t>(4 βήματα)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1" r="64596" b="63276"/>
          <a:stretch/>
        </p:blipFill>
        <p:spPr bwMode="auto">
          <a:xfrm>
            <a:off x="2438400" y="58674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4" b="61391"/>
          <a:stretch/>
        </p:blipFill>
        <p:spPr bwMode="auto">
          <a:xfrm>
            <a:off x="3859537" y="5867400"/>
            <a:ext cx="73564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r="12035" b="64946"/>
          <a:stretch/>
        </p:blipFill>
        <p:spPr bwMode="auto">
          <a:xfrm>
            <a:off x="5025721" y="5867400"/>
            <a:ext cx="205455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t="15133" r="75029" b="24573"/>
          <a:stretch/>
        </p:blipFill>
        <p:spPr bwMode="auto">
          <a:xfrm>
            <a:off x="7510816" y="5867400"/>
            <a:ext cx="804081" cy="9144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164315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1" y="1570038"/>
            <a:ext cx="8839199" cy="5287962"/>
          </a:xfrm>
        </p:spPr>
        <p:txBody>
          <a:bodyPr/>
          <a:lstStyle/>
          <a:p>
            <a:pPr marL="0">
              <a:spcBef>
                <a:spcPct val="0"/>
              </a:spcBef>
              <a:buNone/>
            </a:pPr>
            <a:r>
              <a:rPr lang="el-GR" sz="3200" b="1" u="sng" dirty="0"/>
              <a:t>Βήμα 4</a:t>
            </a:r>
            <a:r>
              <a:rPr lang="en-US" sz="3200" b="1" u="sng" dirty="0"/>
              <a:t>: </a:t>
            </a:r>
            <a:r>
              <a:rPr lang="el-GR" sz="3200" b="1" u="sng" dirty="0"/>
              <a:t>Έξοδος Αποτελεσμάτων</a:t>
            </a:r>
          </a:p>
          <a:p>
            <a:pPr marL="512763" lvl="1" indent="-512763" algn="just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l-GR" dirty="0"/>
              <a:t>Μετά την </a:t>
            </a:r>
            <a:r>
              <a:rPr lang="el-GR" b="1" dirty="0"/>
              <a:t>επεξεργασία</a:t>
            </a:r>
            <a:r>
              <a:rPr lang="el-GR" dirty="0"/>
              <a:t> των εντολών και των δεδομένων από την </a:t>
            </a:r>
            <a:r>
              <a:rPr lang="el-GR" b="1" dirty="0"/>
              <a:t>ΚΜΕ</a:t>
            </a:r>
            <a:r>
              <a:rPr lang="el-GR" dirty="0"/>
              <a:t>, και την </a:t>
            </a:r>
            <a:r>
              <a:rPr lang="el-GR" b="1" dirty="0"/>
              <a:t>αποθήκευση των αποτελεσμάτων </a:t>
            </a:r>
            <a:r>
              <a:rPr lang="el-GR" dirty="0"/>
              <a:t>στις </a:t>
            </a:r>
            <a:r>
              <a:rPr lang="el-GR" b="1" dirty="0"/>
              <a:t>Μονάδες Μνήμης</a:t>
            </a:r>
            <a:r>
              <a:rPr lang="el-GR" dirty="0"/>
              <a:t>, η </a:t>
            </a:r>
            <a:r>
              <a:rPr lang="el-GR" b="1" dirty="0"/>
              <a:t>ΚΜΕ</a:t>
            </a:r>
            <a:r>
              <a:rPr lang="el-GR" dirty="0"/>
              <a:t> στέλνει τα αποτελέσματα για παρουσίαση στις </a:t>
            </a:r>
            <a:r>
              <a:rPr lang="el-GR" b="1" dirty="0">
                <a:solidFill>
                  <a:srgbClr val="FF0000"/>
                </a:solidFill>
              </a:rPr>
              <a:t>Μονάδες Εξόδου</a:t>
            </a:r>
            <a:r>
              <a:rPr lang="el-GR" dirty="0"/>
              <a:t>.</a:t>
            </a:r>
          </a:p>
          <a:p>
            <a:pPr marL="785813" lvl="2" indent="-512763" algn="just">
              <a:spcBef>
                <a:spcPts val="600"/>
              </a:spcBef>
              <a:buSzPct val="60000"/>
              <a:buFont typeface="Wingdings" pitchFamily="2" charset="2"/>
              <a:buChar char=""/>
            </a:pPr>
            <a:r>
              <a:rPr lang="el-GR" sz="2600" dirty="0"/>
              <a:t>Π.χ., Στην </a:t>
            </a:r>
            <a:r>
              <a:rPr lang="el-GR" sz="2600" b="1" dirty="0"/>
              <a:t>Οθόνη</a:t>
            </a:r>
            <a:r>
              <a:rPr lang="el-GR" sz="2600" dirty="0"/>
              <a:t> εμφανίζονται πληροφορίες, στον </a:t>
            </a:r>
            <a:r>
              <a:rPr lang="el-GR" sz="2600" b="1" dirty="0"/>
              <a:t>Εκτυπωτή</a:t>
            </a:r>
            <a:r>
              <a:rPr lang="el-GR" sz="2600" dirty="0"/>
              <a:t> παράγονται εκτυπώσεις και τα </a:t>
            </a:r>
            <a:r>
              <a:rPr lang="el-GR" sz="2600" b="1" dirty="0"/>
              <a:t>Ηχεία</a:t>
            </a:r>
            <a:r>
              <a:rPr lang="el-GR" sz="2600" dirty="0"/>
              <a:t> παράγουν ήχους. </a:t>
            </a:r>
          </a:p>
          <a:p>
            <a:pPr marL="785813" lvl="2" indent="-512763" algn="just">
              <a:spcBef>
                <a:spcPts val="600"/>
              </a:spcBef>
              <a:buSzPct val="60000"/>
              <a:buFont typeface="Wingdings" pitchFamily="2" charset="2"/>
              <a:buChar char=""/>
            </a:pPr>
            <a:r>
              <a:rPr lang="el-GR" sz="2600" dirty="0"/>
              <a:t>Αυτές είναι και οι πιο συνηθισμένες Μονάδες Εξόδου.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61C6975C-92C7-4652-B355-E92F963BED4A}" type="slidenum">
              <a:rPr lang="en-US">
                <a:latin typeface="Arial" charset="0"/>
                <a:cs typeface="Arial" charset="0"/>
              </a:rPr>
              <a:pPr/>
              <a:t>11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Πως Λειτουργούν οι Υπολογιστές</a:t>
            </a:r>
            <a:r>
              <a:rPr lang="en-US" dirty="0">
                <a:solidFill>
                  <a:schemeClr val="tx1"/>
                </a:solidFill>
              </a:rPr>
              <a:t>; </a:t>
            </a:r>
            <a:br>
              <a:rPr lang="el-GR" dirty="0">
                <a:solidFill>
                  <a:schemeClr val="tx1"/>
                </a:solidFill>
              </a:rPr>
            </a:br>
            <a:r>
              <a:rPr lang="el-GR" dirty="0">
                <a:solidFill>
                  <a:schemeClr val="tx1"/>
                </a:solidFill>
              </a:rPr>
              <a:t>(4 βήματα)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34" descr="monitor LC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791200"/>
            <a:ext cx="833437" cy="7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7" descr="printer inkj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046560" y="5597222"/>
            <a:ext cx="109294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9" descr="speaker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7419" y="5656559"/>
            <a:ext cx="1028700" cy="8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8883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F75C13A8-4801-4306-B50F-6A464C36F68E}" type="slidenum">
              <a:rPr lang="en-US">
                <a:latin typeface="Arial" charset="0"/>
                <a:cs typeface="Arial" charset="0"/>
              </a:rPr>
              <a:pPr/>
              <a:t>12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90800" y="1600200"/>
            <a:ext cx="3429000" cy="510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/>
          <a:lstStyle/>
          <a:p>
            <a:pPr eaLnBrk="0" hangingPunct="0">
              <a:defRPr/>
            </a:pPr>
            <a:endParaRPr lang="el-GR" dirty="0"/>
          </a:p>
        </p:txBody>
      </p:sp>
      <p:sp>
        <p:nvSpPr>
          <p:cNvPr id="30" name="Rounded Rectangle 29"/>
          <p:cNvSpPr/>
          <p:nvPr/>
        </p:nvSpPr>
        <p:spPr>
          <a:xfrm>
            <a:off x="2820988" y="5715000"/>
            <a:ext cx="2971800" cy="838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b="1" dirty="0"/>
              <a:t>Κύρια μνήμη (</a:t>
            </a:r>
            <a:r>
              <a:rPr lang="en-US" b="1" dirty="0"/>
              <a:t>RAM</a:t>
            </a:r>
            <a:r>
              <a:rPr lang="el-GR" b="1" dirty="0"/>
              <a:t>)</a:t>
            </a:r>
            <a:endParaRPr lang="en-US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76200" y="3429000"/>
            <a:ext cx="1676400" cy="1600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000" b="1" dirty="0"/>
              <a:t>Μονάδες</a:t>
            </a:r>
          </a:p>
          <a:p>
            <a:pPr algn="ctr" eaLnBrk="0" hangingPunct="0">
              <a:defRPr/>
            </a:pPr>
            <a:r>
              <a:rPr lang="el-GR" sz="2000" b="1" dirty="0"/>
              <a:t>Εισόδου</a:t>
            </a:r>
            <a:endParaRPr lang="en-US" sz="2000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6858000" y="4419600"/>
            <a:ext cx="2133600" cy="1600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000" b="1" dirty="0"/>
              <a:t>Συσκευές</a:t>
            </a:r>
          </a:p>
          <a:p>
            <a:pPr algn="ctr" eaLnBrk="0" hangingPunct="0">
              <a:defRPr/>
            </a:pPr>
            <a:r>
              <a:rPr lang="el-GR" sz="2000" b="1" dirty="0"/>
              <a:t>Δευτερεύουσας</a:t>
            </a:r>
          </a:p>
          <a:p>
            <a:pPr algn="ctr" eaLnBrk="0" hangingPunct="0">
              <a:defRPr/>
            </a:pPr>
            <a:r>
              <a:rPr lang="el-GR" sz="2000" b="1" dirty="0"/>
              <a:t> Μνήμης</a:t>
            </a:r>
            <a:endParaRPr lang="en-US" sz="2000" b="1" dirty="0"/>
          </a:p>
        </p:txBody>
      </p:sp>
      <p:sp>
        <p:nvSpPr>
          <p:cNvPr id="40" name="Left-Right Arrow 39"/>
          <p:cNvSpPr/>
          <p:nvPr/>
        </p:nvSpPr>
        <p:spPr>
          <a:xfrm>
            <a:off x="6019800" y="4521204"/>
            <a:ext cx="828675" cy="2873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>
            <a:off x="1762125" y="4114800"/>
            <a:ext cx="82867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927232" y="6052458"/>
            <a:ext cx="3124200" cy="646113"/>
          </a:xfrm>
          <a:prstGeom prst="rect">
            <a:avLst/>
          </a:prstGeom>
          <a:noFill/>
        </p:spPr>
        <p:txBody>
          <a:bodyPr lIns="91429" tIns="45715" rIns="91429" bIns="45715">
            <a:spAutoFit/>
          </a:bodyPr>
          <a:lstStyle/>
          <a:p>
            <a:pPr algn="r" eaLnBrk="0" hangingPunct="0">
              <a:defRPr/>
            </a:pPr>
            <a:r>
              <a:rPr lang="el-GR" sz="1800" b="1" i="1" dirty="0">
                <a:latin typeface="+mn-lt"/>
              </a:rPr>
              <a:t>Μόνιμη Αποθήκευση Εντολών/Δεδομένων</a:t>
            </a:r>
            <a:endParaRPr lang="en-US" sz="1800" b="1" i="1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2256978"/>
            <a:ext cx="2438400" cy="1200318"/>
          </a:xfrm>
          <a:prstGeom prst="rect">
            <a:avLst/>
          </a:prstGeom>
          <a:noFill/>
        </p:spPr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el-GR" sz="1800" b="1" i="1" dirty="0">
                <a:latin typeface="+mn-lt"/>
              </a:rPr>
              <a:t>Μεταφορά Εντολών/Δεδομένων από έξω (το χρήστη) προς τον Η/Υ</a:t>
            </a:r>
            <a:endParaRPr lang="en-US" sz="1800" b="1" i="1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1000" y="5664200"/>
            <a:ext cx="2249718" cy="914400"/>
          </a:xfrm>
          <a:prstGeom prst="rect">
            <a:avLst/>
          </a:prstGeom>
          <a:noFill/>
        </p:spPr>
        <p:txBody>
          <a:bodyPr lIns="91429" tIns="45715" rIns="91429" bIns="45715"/>
          <a:lstStyle/>
          <a:p>
            <a:pPr algn="r" eaLnBrk="0" hangingPunct="0">
              <a:defRPr/>
            </a:pPr>
            <a:r>
              <a:rPr lang="el-GR" sz="1800" b="1" i="1" dirty="0">
                <a:latin typeface="+mn-lt"/>
              </a:rPr>
              <a:t>Προσωρινή Αποθήκευση </a:t>
            </a:r>
          </a:p>
          <a:p>
            <a:pPr algn="r" eaLnBrk="0" hangingPunct="0">
              <a:defRPr/>
            </a:pPr>
            <a:r>
              <a:rPr lang="el-GR" sz="1800" b="1" i="1" dirty="0">
                <a:latin typeface="+mn-lt"/>
              </a:rPr>
              <a:t>Εντολών/Δεδομένων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592389" y="1752600"/>
            <a:ext cx="3427410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6B8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t"/>
          <a:lstStyle/>
          <a:p>
            <a:pPr algn="ctr" eaLnBrk="0" hangingPunct="0">
              <a:defRPr/>
            </a:pPr>
            <a:endParaRPr lang="el-GR" dirty="0"/>
          </a:p>
          <a:p>
            <a:pPr algn="ctr" eaLnBrk="0" hangingPunct="0">
              <a:defRPr/>
            </a:pPr>
            <a:endParaRPr lang="el-GR" dirty="0"/>
          </a:p>
          <a:p>
            <a:pPr algn="ctr" eaLnBrk="0" hangingPunct="0">
              <a:defRPr/>
            </a:pPr>
            <a:endParaRPr lang="el-GR" dirty="0"/>
          </a:p>
          <a:p>
            <a:pPr algn="ctr" eaLnBrk="0" hangingPunct="0">
              <a:defRPr/>
            </a:pPr>
            <a:endParaRPr lang="el-GR" sz="1400" dirty="0"/>
          </a:p>
          <a:p>
            <a:pPr algn="ctr" eaLnBrk="0" hangingPunct="0">
              <a:defRPr/>
            </a:pPr>
            <a:r>
              <a:rPr lang="el-GR" b="1" dirty="0"/>
              <a:t>ΚΜΕ</a:t>
            </a:r>
          </a:p>
          <a:p>
            <a:pPr algn="ctr" eaLnBrk="0" hangingPunct="0">
              <a:defRPr/>
            </a:pPr>
            <a:endParaRPr lang="el-GR" dirty="0"/>
          </a:p>
        </p:txBody>
      </p:sp>
      <p:sp>
        <p:nvSpPr>
          <p:cNvPr id="25" name="Up-Down Arrow 24"/>
          <p:cNvSpPr/>
          <p:nvPr/>
        </p:nvSpPr>
        <p:spPr>
          <a:xfrm>
            <a:off x="4192588" y="5029200"/>
            <a:ext cx="287337" cy="68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Πως Λειτουργούν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l-GR" dirty="0">
                <a:solidFill>
                  <a:schemeClr val="tx1"/>
                </a:solidFill>
              </a:rPr>
              <a:t>οι Υπολογιστές</a:t>
            </a:r>
            <a:r>
              <a:rPr lang="en-US" dirty="0">
                <a:solidFill>
                  <a:schemeClr val="tx1"/>
                </a:solidFill>
              </a:rPr>
              <a:t>; </a:t>
            </a:r>
            <a:r>
              <a:rPr lang="el-GR" dirty="0">
                <a:solidFill>
                  <a:schemeClr val="tx1"/>
                </a:solidFill>
              </a:rPr>
              <a:t>(4 βήματα)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6034313" y="1447800"/>
            <a:ext cx="3505201" cy="75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4399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l-GR" sz="1800" b="1" dirty="0">
                <a:solidFill>
                  <a:srgbClr val="FF0000"/>
                </a:solidFill>
              </a:rPr>
              <a:t>Αρχιτεκτονική Υπολογιστή!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DONE!!!</a:t>
            </a:r>
            <a:r>
              <a:rPr lang="el-GR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 (</a:t>
            </a:r>
            <a:r>
              <a:rPr lang="en-US" sz="1800" b="1" dirty="0">
                <a:solidFill>
                  <a:srgbClr val="FF0000"/>
                </a:solidFill>
              </a:rPr>
              <a:t>Eckert-</a:t>
            </a:r>
            <a:r>
              <a:rPr lang="en-GB" sz="1800" b="1" dirty="0">
                <a:solidFill>
                  <a:srgbClr val="FF0000"/>
                </a:solidFill>
              </a:rPr>
              <a:t>von Neumann</a:t>
            </a:r>
            <a:r>
              <a:rPr lang="el-GR" sz="1800" b="1" dirty="0">
                <a:solidFill>
                  <a:srgbClr val="FF0000"/>
                </a:solidFill>
              </a:rPr>
              <a:t>)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72514" y="2732310"/>
            <a:ext cx="1676400" cy="1600200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000" b="1" dirty="0"/>
              <a:t>Μονάδες</a:t>
            </a:r>
          </a:p>
          <a:p>
            <a:pPr algn="ctr" eaLnBrk="0" hangingPunct="0">
              <a:defRPr/>
            </a:pPr>
            <a:r>
              <a:rPr lang="el-GR" sz="2000" b="1" dirty="0"/>
              <a:t>Εξόδου</a:t>
            </a:r>
            <a:endParaRPr lang="en-US" sz="2000" b="1" dirty="0"/>
          </a:p>
        </p:txBody>
      </p:sp>
      <p:sp>
        <p:nvSpPr>
          <p:cNvPr id="19" name="Right Arrow 18"/>
          <p:cNvSpPr/>
          <p:nvPr/>
        </p:nvSpPr>
        <p:spPr>
          <a:xfrm>
            <a:off x="6043839" y="3733118"/>
            <a:ext cx="82867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79632" y="2104572"/>
            <a:ext cx="2988168" cy="646321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r" eaLnBrk="0" hangingPunct="0">
              <a:defRPr/>
            </a:pPr>
            <a:r>
              <a:rPr lang="el-GR" sz="1800" b="1" i="1" dirty="0">
                <a:latin typeface="+mn-lt"/>
              </a:rPr>
              <a:t>Μεταφορά Αποτελεσμάτων</a:t>
            </a:r>
          </a:p>
          <a:p>
            <a:pPr algn="r" eaLnBrk="0" hangingPunct="0">
              <a:defRPr/>
            </a:pPr>
            <a:r>
              <a:rPr lang="el-GR" sz="1800" b="1" i="1" dirty="0">
                <a:latin typeface="+mn-lt"/>
              </a:rPr>
              <a:t>από τον Η/Υ προς τα έξω</a:t>
            </a:r>
            <a:endParaRPr lang="en-US" sz="1800" b="1" i="1" dirty="0">
              <a:latin typeface="+mn-lt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663121" y="1912260"/>
            <a:ext cx="3400220" cy="1371600"/>
            <a:chOff x="762000" y="3581400"/>
            <a:chExt cx="3458010" cy="1371600"/>
          </a:xfrm>
        </p:grpSpPr>
        <p:sp>
          <p:nvSpPr>
            <p:cNvPr id="22" name="Rounded Rectangle 21"/>
            <p:cNvSpPr/>
            <p:nvPr/>
          </p:nvSpPr>
          <p:spPr>
            <a:xfrm>
              <a:off x="762000" y="3581400"/>
              <a:ext cx="3352800" cy="13716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r>
                <a:rPr lang="el-GR" sz="2000" b="1" dirty="0">
                  <a:solidFill>
                    <a:schemeClr val="tx1"/>
                  </a:solidFill>
                </a:rPr>
                <a:t>Αριθμητική </a:t>
              </a:r>
              <a:endParaRPr lang="en-US" sz="2000" b="1" dirty="0">
                <a:solidFill>
                  <a:schemeClr val="tx1"/>
                </a:solidFill>
              </a:endParaRPr>
            </a:p>
            <a:p>
              <a:pPr eaLnBrk="0" hangingPunct="0">
                <a:defRPr/>
              </a:pPr>
              <a:r>
                <a:rPr lang="el-GR" sz="2000" b="1" dirty="0">
                  <a:solidFill>
                    <a:schemeClr val="tx1"/>
                  </a:solidFill>
                </a:rPr>
                <a:t>και Λογική </a:t>
              </a:r>
              <a:endParaRPr lang="en-US" sz="2000" b="1" dirty="0">
                <a:solidFill>
                  <a:schemeClr val="tx1"/>
                </a:solidFill>
              </a:endParaRPr>
            </a:p>
            <a:p>
              <a:pPr eaLnBrk="0" hangingPunct="0">
                <a:defRPr/>
              </a:pPr>
              <a:r>
                <a:rPr lang="el-GR" sz="2000" b="1" dirty="0">
                  <a:solidFill>
                    <a:schemeClr val="tx1"/>
                  </a:solidFill>
                </a:rPr>
                <a:t>Μονάδα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489200" y="3714750"/>
              <a:ext cx="1219200" cy="304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000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489200" y="4095750"/>
              <a:ext cx="1219200" cy="304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0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489200" y="4476750"/>
              <a:ext cx="1219200" cy="304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60776" y="3638550"/>
              <a:ext cx="559234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latin typeface="Calibri" panose="020F0502020204030204" pitchFamily="34" charset="0"/>
                </a:rPr>
                <a:t>R1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57600" y="4019550"/>
              <a:ext cx="559234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latin typeface="Calibri" panose="020F0502020204030204" pitchFamily="34" charset="0"/>
                </a:rPr>
                <a:t>R2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57600" y="4400550"/>
              <a:ext cx="559234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latin typeface="Calibri" panose="020F0502020204030204" pitchFamily="34" charset="0"/>
                </a:rPr>
                <a:t>R3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653570" y="3664854"/>
            <a:ext cx="3395258" cy="1143000"/>
            <a:chOff x="762000" y="5105400"/>
            <a:chExt cx="3466440" cy="1371600"/>
          </a:xfrm>
        </p:grpSpPr>
        <p:sp>
          <p:nvSpPr>
            <p:cNvPr id="38" name="Rounded Rectangle 37"/>
            <p:cNvSpPr/>
            <p:nvPr/>
          </p:nvSpPr>
          <p:spPr>
            <a:xfrm>
              <a:off x="762000" y="5105400"/>
              <a:ext cx="3390217" cy="13716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r>
                <a:rPr lang="el-GR" sz="2000" b="1" dirty="0">
                  <a:solidFill>
                    <a:schemeClr val="tx1"/>
                  </a:solidFill>
                </a:rPr>
                <a:t>Μονάδα </a:t>
              </a:r>
              <a:endParaRPr lang="en-US" sz="2000" b="1" dirty="0">
                <a:solidFill>
                  <a:schemeClr val="tx1"/>
                </a:solidFill>
              </a:endParaRPr>
            </a:p>
            <a:p>
              <a:pPr eaLnBrk="0" hangingPunct="0">
                <a:defRPr/>
              </a:pPr>
              <a:r>
                <a:rPr lang="el-GR" sz="2000" b="1" dirty="0">
                  <a:solidFill>
                    <a:schemeClr val="tx1"/>
                  </a:solidFill>
                </a:rPr>
                <a:t>Ελέγχου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514644" y="5314950"/>
              <a:ext cx="1219231" cy="304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2514644" y="5924550"/>
              <a:ext cx="1219231" cy="304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83073" y="5238750"/>
              <a:ext cx="465386" cy="4801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latin typeface="Calibri" panose="020F0502020204030204" pitchFamily="34" charset="0"/>
                </a:rPr>
                <a:t>IR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83073" y="5848350"/>
              <a:ext cx="545367" cy="4801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latin typeface="Calibri" panose="020F0502020204030204" pitchFamily="34" charset="0"/>
                </a:rPr>
                <a:t>PC</a:t>
              </a:r>
            </a:p>
          </p:txBody>
        </p:sp>
      </p:grpSp>
      <p:sp>
        <p:nvSpPr>
          <p:cNvPr id="49" name="Up-Down Arrow 48"/>
          <p:cNvSpPr/>
          <p:nvPr/>
        </p:nvSpPr>
        <p:spPr>
          <a:xfrm>
            <a:off x="4860988" y="3240318"/>
            <a:ext cx="287337" cy="4535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0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8" grpId="0" animBg="1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Άνθρωπος σαν Υπολογιστής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2" name="Slide Number Placeholder 26"/>
          <p:cNvSpPr>
            <a:spLocks noGrp="1"/>
          </p:cNvSpPr>
          <p:nvPr>
            <p:ph type="sldNum" sz="quarter" idx="10"/>
          </p:nvPr>
        </p:nvSpPr>
        <p:spPr bwMode="auto">
          <a:xfrm>
            <a:off x="-43542" y="1271588"/>
            <a:ext cx="533400" cy="244475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9404B606-14F8-4CD2-9E83-33E974914FCD}" type="slidenum">
              <a:rPr lang="en-US">
                <a:latin typeface="Arial" charset="0"/>
                <a:cs typeface="Arial" charset="0"/>
              </a:rPr>
              <a:pPr/>
              <a:t>13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3" name="Picture 4" descr="C:\Users\Christos\AppData\Local\Microsoft\Windows\Temporary Internet Files\Content.IE5\22G6P62J\MCj029188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7971" y="2769282"/>
            <a:ext cx="2940050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2278222" y="1694544"/>
            <a:ext cx="6961289" cy="1287462"/>
            <a:chOff x="2926080" y="1833106"/>
            <a:chExt cx="6960533" cy="1288046"/>
          </a:xfrm>
        </p:grpSpPr>
        <p:sp>
          <p:nvSpPr>
            <p:cNvPr id="54" name="Curved Right Arrow 53"/>
            <p:cNvSpPr/>
            <p:nvPr/>
          </p:nvSpPr>
          <p:spPr>
            <a:xfrm>
              <a:off x="2926080" y="1904575"/>
              <a:ext cx="731757" cy="121657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70762" y="1833106"/>
              <a:ext cx="6315851" cy="11187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000"/>
                </a:lnSpc>
                <a:defRPr/>
              </a:pPr>
              <a:r>
                <a:rPr lang="el-GR" sz="3000" i="1" dirty="0">
                  <a:latin typeface="+mn-lt"/>
                </a:rPr>
                <a:t>Μυαλό (ΚΜΕ) + Μονάδες Μνήμης</a:t>
              </a:r>
            </a:p>
            <a:p>
              <a:pPr eaLnBrk="0" hangingPunct="0">
                <a:lnSpc>
                  <a:spcPts val="2000"/>
                </a:lnSpc>
                <a:defRPr/>
              </a:pPr>
              <a:r>
                <a:rPr lang="el-GR" sz="1800" i="1" dirty="0">
                  <a:latin typeface="+mn-lt"/>
                </a:rPr>
                <a:t>(Κάποιοι κανόνες επεξεργασίας + Κάποια δεδομένα,</a:t>
              </a:r>
            </a:p>
            <a:p>
              <a:pPr eaLnBrk="0" hangingPunct="0">
                <a:lnSpc>
                  <a:spcPts val="2000"/>
                </a:lnSpc>
                <a:defRPr/>
              </a:pPr>
              <a:r>
                <a:rPr lang="el-GR" sz="1800" i="1" dirty="0">
                  <a:latin typeface="+mn-lt"/>
                </a:rPr>
                <a:t>Βραχυπρόθεσμη μνήμη + Μακροπρόθεσμη μνήμη,</a:t>
              </a:r>
            </a:p>
            <a:p>
              <a:pPr eaLnBrk="0" hangingPunct="0">
                <a:lnSpc>
                  <a:spcPts val="2000"/>
                </a:lnSpc>
                <a:defRPr/>
              </a:pPr>
              <a:r>
                <a:rPr lang="el-GR" sz="1800" i="1" dirty="0">
                  <a:latin typeface="+mn-lt"/>
                </a:rPr>
                <a:t>Υπολογισμοί, Σκέψεις, </a:t>
              </a:r>
              <a:r>
                <a:rPr lang="el-GR" sz="1800" i="1" dirty="0">
                  <a:solidFill>
                    <a:srgbClr val="000000"/>
                  </a:solidFill>
                  <a:latin typeface="+mn-lt"/>
                </a:rPr>
                <a:t>Λήψη </a:t>
              </a:r>
              <a:r>
                <a:rPr lang="el-GR" sz="1800" i="1" dirty="0">
                  <a:latin typeface="+mn-lt"/>
                </a:rPr>
                <a:t>Αποφάσεων, Εκτέλεση Αποφάσεων)</a:t>
              </a:r>
              <a:endParaRPr lang="en-US" sz="2800" i="1" dirty="0">
                <a:latin typeface="+mn-lt"/>
              </a:endParaRPr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2268923" y="4895103"/>
            <a:ext cx="6940498" cy="1448100"/>
            <a:chOff x="2984131" y="4953042"/>
            <a:chExt cx="6939834" cy="1448212"/>
          </a:xfrm>
        </p:grpSpPr>
        <p:sp>
          <p:nvSpPr>
            <p:cNvPr id="56" name="Curved Left Arrow 55"/>
            <p:cNvSpPr/>
            <p:nvPr/>
          </p:nvSpPr>
          <p:spPr>
            <a:xfrm rot="10800000">
              <a:off x="2984131" y="4953042"/>
              <a:ext cx="731767" cy="1066725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57847" y="5795913"/>
              <a:ext cx="6266118" cy="6053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000"/>
                </a:lnSpc>
                <a:defRPr/>
              </a:pPr>
              <a:r>
                <a:rPr lang="el-GR" sz="3000" i="1" dirty="0">
                  <a:latin typeface="+mn-lt"/>
                </a:rPr>
                <a:t>Πρόχειρο (Μνήμη για Υπολογισμούς)</a:t>
              </a:r>
            </a:p>
            <a:p>
              <a:pPr eaLnBrk="0" hangingPunct="0">
                <a:lnSpc>
                  <a:spcPts val="2000"/>
                </a:lnSpc>
                <a:defRPr/>
              </a:pPr>
              <a:r>
                <a:rPr lang="el-GR" sz="1800" i="1" dirty="0">
                  <a:latin typeface="+mn-lt"/>
                </a:rPr>
                <a:t>(Κύρια Μνήμη, Οι πλήρης Εντολές  + Δεδομένα + Αποτελέσματα)</a:t>
              </a:r>
              <a:endParaRPr lang="en-US" sz="1800" i="1" dirty="0">
                <a:latin typeface="+mn-lt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0" y="6402388"/>
            <a:ext cx="9144000" cy="455612"/>
          </a:xfrm>
          <a:prstGeom prst="rect">
            <a:avLst/>
          </a:prstGeom>
          <a:noFill/>
        </p:spPr>
        <p:txBody>
          <a:bodyPr lIns="91429" tIns="45715" rIns="91429" bIns="45715">
            <a:spAutoFit/>
          </a:bodyPr>
          <a:lstStyle/>
          <a:p>
            <a:pPr algn="ctr" eaLnBrk="0" hangingPunct="0">
              <a:lnSpc>
                <a:spcPts val="2800"/>
              </a:lnSpc>
              <a:defRPr/>
            </a:pPr>
            <a:r>
              <a:rPr lang="el-GR" sz="2800" i="1" dirty="0">
                <a:latin typeface="+mn-lt"/>
              </a:rPr>
              <a:t>Πώς λειτουργούμε όταν εκτελούμε μια </a:t>
            </a:r>
            <a:r>
              <a:rPr lang="el-GR" sz="2800" i="1" u="sng" dirty="0">
                <a:latin typeface="+mn-lt"/>
              </a:rPr>
              <a:t>συστηματική</a:t>
            </a:r>
            <a:r>
              <a:rPr lang="el-GR" sz="2800" i="1" dirty="0">
                <a:latin typeface="+mn-lt"/>
              </a:rPr>
              <a:t> εργασία;</a:t>
            </a:r>
            <a:endParaRPr lang="en-US" sz="2800" i="1" dirty="0">
              <a:latin typeface="+mn-lt"/>
            </a:endParaRPr>
          </a:p>
        </p:txBody>
      </p: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4259647" y="2802618"/>
            <a:ext cx="4305204" cy="2092484"/>
            <a:chOff x="4791039" y="2860908"/>
            <a:chExt cx="4304726" cy="2092039"/>
          </a:xfrm>
        </p:grpSpPr>
        <p:sp>
          <p:nvSpPr>
            <p:cNvPr id="60" name="TextBox 59"/>
            <p:cNvSpPr txBox="1"/>
            <p:nvPr/>
          </p:nvSpPr>
          <p:spPr>
            <a:xfrm>
              <a:off x="5954548" y="3886215"/>
              <a:ext cx="3141217" cy="10667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000"/>
                </a:lnSpc>
                <a:defRPr/>
              </a:pPr>
              <a:r>
                <a:rPr lang="el-GR" sz="3000" i="1" dirty="0">
                  <a:latin typeface="+mn-lt"/>
                </a:rPr>
                <a:t>Αρχείο (Μνήμη)</a:t>
              </a:r>
            </a:p>
            <a:p>
              <a:pPr eaLnBrk="0" hangingPunct="0">
                <a:lnSpc>
                  <a:spcPts val="2800"/>
                </a:lnSpc>
                <a:defRPr/>
              </a:pPr>
              <a:r>
                <a:rPr lang="el-GR" sz="1800" i="1" dirty="0">
                  <a:latin typeface="+mn-lt"/>
                </a:rPr>
                <a:t>(Δευτερεύουσα Μνήμη,</a:t>
              </a:r>
            </a:p>
            <a:p>
              <a:pPr eaLnBrk="0" hangingPunct="0">
                <a:lnSpc>
                  <a:spcPts val="2800"/>
                </a:lnSpc>
                <a:defRPr/>
              </a:pPr>
              <a:r>
                <a:rPr lang="el-GR" sz="1800" i="1" dirty="0">
                  <a:latin typeface="+mn-lt"/>
                </a:rPr>
                <a:t>Μακροπρόθεσμη αποθήκευση)</a:t>
              </a:r>
              <a:endParaRPr lang="en-US" sz="1800" i="1" dirty="0">
                <a:latin typeface="+mn-lt"/>
              </a:endParaRPr>
            </a:p>
          </p:txBody>
        </p:sp>
        <p:sp>
          <p:nvSpPr>
            <p:cNvPr id="64" name="Curved Right Arrow 63"/>
            <p:cNvSpPr/>
            <p:nvPr/>
          </p:nvSpPr>
          <p:spPr>
            <a:xfrm rot="6465506">
              <a:off x="5368069" y="2283878"/>
              <a:ext cx="731682" cy="188574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5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18258116"/>
              </p:ext>
            </p:extLst>
          </p:nvPr>
        </p:nvGraphicFramePr>
        <p:xfrm>
          <a:off x="108858" y="1529735"/>
          <a:ext cx="198681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/>
                        <a:t>Μονάδες</a:t>
                      </a:r>
                      <a:r>
                        <a:rPr lang="el-GR" sz="1800" b="1" baseline="0" dirty="0"/>
                        <a:t> Εισόδου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Μάτια (όραση, διάβασμα)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Αυτιά (ακοή)</a:t>
                      </a:r>
                    </a:p>
                    <a:p>
                      <a:pPr algn="ctr"/>
                      <a:r>
                        <a:rPr lang="el-GR" sz="1800" dirty="0"/>
                        <a:t>…….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20830658"/>
              </p:ext>
            </p:extLst>
          </p:nvPr>
        </p:nvGraphicFramePr>
        <p:xfrm>
          <a:off x="94344" y="4724400"/>
          <a:ext cx="198681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/>
                        <a:t>Μονάδες</a:t>
                      </a:r>
                      <a:r>
                        <a:rPr lang="el-GR" sz="1800" b="1" baseline="0" dirty="0"/>
                        <a:t> Εξόδου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Στόμα (ομιλία)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Χέρια (γραφή)</a:t>
                      </a:r>
                    </a:p>
                    <a:p>
                      <a:pPr algn="ctr"/>
                      <a:r>
                        <a:rPr lang="el-GR" sz="1800" dirty="0"/>
                        <a:t>……..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433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Κεντρική Μονάδα Επεξεργασίας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0" name="Slide Number Placeholder 2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A0F2D26C-43B5-4A61-8A19-4E4F2F1EFEA4}" type="slidenum">
              <a:rPr lang="en-US">
                <a:latin typeface="Arial" charset="0"/>
                <a:cs typeface="Arial" charset="0"/>
              </a:rPr>
              <a:pPr/>
              <a:t>14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90800" y="1600200"/>
            <a:ext cx="3429000" cy="510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/>
          <a:lstStyle/>
          <a:p>
            <a:pPr eaLnBrk="0" hangingPunct="0">
              <a:defRPr/>
            </a:pPr>
            <a:endParaRPr lang="el-GR" dirty="0"/>
          </a:p>
        </p:txBody>
      </p:sp>
      <p:sp>
        <p:nvSpPr>
          <p:cNvPr id="30" name="Rounded Rectangle 29"/>
          <p:cNvSpPr/>
          <p:nvPr/>
        </p:nvSpPr>
        <p:spPr>
          <a:xfrm>
            <a:off x="2820988" y="5715000"/>
            <a:ext cx="2971800" cy="838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Κύρια Μνήμη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2819400" y="1752600"/>
            <a:ext cx="2973388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b="1" dirty="0"/>
              <a:t>Κεντρική </a:t>
            </a:r>
          </a:p>
          <a:p>
            <a:pPr algn="ctr" eaLnBrk="0" hangingPunct="0">
              <a:defRPr/>
            </a:pPr>
            <a:r>
              <a:rPr lang="el-GR" b="1" dirty="0"/>
              <a:t>Μονάδα </a:t>
            </a:r>
          </a:p>
          <a:p>
            <a:pPr algn="ctr" eaLnBrk="0" hangingPunct="0">
              <a:defRPr/>
            </a:pPr>
            <a:r>
              <a:rPr lang="el-GR" b="1" dirty="0"/>
              <a:t>Επεξεργασίας</a:t>
            </a:r>
            <a:endParaRPr lang="en-US" b="1" dirty="0"/>
          </a:p>
        </p:txBody>
      </p:sp>
      <p:sp>
        <p:nvSpPr>
          <p:cNvPr id="33" name="Up-Down Arrow 32"/>
          <p:cNvSpPr/>
          <p:nvPr/>
        </p:nvSpPr>
        <p:spPr>
          <a:xfrm>
            <a:off x="4192588" y="5029200"/>
            <a:ext cx="287337" cy="68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6858000" y="1752600"/>
            <a:ext cx="1676400" cy="1600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000" dirty="0"/>
              <a:t>Μονάδες</a:t>
            </a:r>
          </a:p>
          <a:p>
            <a:pPr algn="ctr" eaLnBrk="0" hangingPunct="0">
              <a:defRPr/>
            </a:pPr>
            <a:r>
              <a:rPr lang="el-GR" sz="2000" dirty="0"/>
              <a:t>Εξόδου</a:t>
            </a:r>
            <a:endParaRPr lang="en-US" sz="2000" dirty="0"/>
          </a:p>
        </p:txBody>
      </p:sp>
      <p:sp>
        <p:nvSpPr>
          <p:cNvPr id="37" name="Rounded Rectangle 36"/>
          <p:cNvSpPr/>
          <p:nvPr/>
        </p:nvSpPr>
        <p:spPr>
          <a:xfrm>
            <a:off x="76200" y="1752600"/>
            <a:ext cx="1676400" cy="1600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000" dirty="0"/>
              <a:t>Μονάδες</a:t>
            </a:r>
          </a:p>
          <a:p>
            <a:pPr algn="ctr" eaLnBrk="0" hangingPunct="0">
              <a:defRPr/>
            </a:pPr>
            <a:r>
              <a:rPr lang="el-GR" sz="2000" dirty="0"/>
              <a:t>Εισόδου</a:t>
            </a:r>
            <a:endParaRPr lang="en-US" sz="2000" dirty="0"/>
          </a:p>
        </p:txBody>
      </p:sp>
      <p:sp>
        <p:nvSpPr>
          <p:cNvPr id="39" name="Rounded Rectangle 38"/>
          <p:cNvSpPr/>
          <p:nvPr/>
        </p:nvSpPr>
        <p:spPr>
          <a:xfrm>
            <a:off x="6858000" y="4953000"/>
            <a:ext cx="2133600" cy="1600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000" dirty="0"/>
              <a:t>Συσκευές</a:t>
            </a:r>
          </a:p>
          <a:p>
            <a:pPr algn="ctr" eaLnBrk="0" hangingPunct="0">
              <a:defRPr/>
            </a:pPr>
            <a:r>
              <a:rPr lang="el-GR" sz="2000" dirty="0"/>
              <a:t>Δευτερεύουσας</a:t>
            </a:r>
          </a:p>
          <a:p>
            <a:pPr algn="ctr" eaLnBrk="0" hangingPunct="0">
              <a:defRPr/>
            </a:pPr>
            <a:r>
              <a:rPr lang="el-GR" sz="2000" dirty="0"/>
              <a:t> Μνήμης</a:t>
            </a:r>
            <a:endParaRPr lang="en-US" sz="2000" dirty="0"/>
          </a:p>
        </p:txBody>
      </p:sp>
      <p:sp>
        <p:nvSpPr>
          <p:cNvPr id="40" name="Left-Right Arrow 39"/>
          <p:cNvSpPr/>
          <p:nvPr/>
        </p:nvSpPr>
        <p:spPr>
          <a:xfrm>
            <a:off x="6019800" y="5638800"/>
            <a:ext cx="828675" cy="2873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>
            <a:off x="1762125" y="2438400"/>
            <a:ext cx="82867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3" name="Right Arrow 42"/>
          <p:cNvSpPr/>
          <p:nvPr/>
        </p:nvSpPr>
        <p:spPr>
          <a:xfrm>
            <a:off x="6029325" y="2438400"/>
            <a:ext cx="82867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69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1" y="1570038"/>
            <a:ext cx="8839199" cy="5287962"/>
          </a:xfrm>
        </p:spPr>
        <p:txBody>
          <a:bodyPr/>
          <a:lstStyle/>
          <a:p>
            <a:pPr marL="512763" lvl="1" indent="-512763" algn="just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3200" dirty="0"/>
              <a:t>Η Κεντρική Μονάδα Επεξεργασίας (ΚΜΕ, </a:t>
            </a:r>
            <a:r>
              <a:rPr lang="en-US" sz="3200" dirty="0"/>
              <a:t>Central Processing Unit, CPU</a:t>
            </a:r>
            <a:r>
              <a:rPr lang="el-GR" sz="3200" dirty="0"/>
              <a:t>) είναι ο «εγκέφαλος» του υπολογιστή. </a:t>
            </a:r>
          </a:p>
          <a:p>
            <a:pPr marL="836551" lvl="1" indent="-514288" algn="just" fontAlgn="auto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l-GR" sz="3200" b="1" dirty="0"/>
              <a:t>Ελέγχει και Συντονίζει όλες τις λειτουργίες </a:t>
            </a:r>
            <a:r>
              <a:rPr lang="el-GR" sz="3200" dirty="0"/>
              <a:t>που εκτελούνται στον Υπολογιστή.</a:t>
            </a:r>
            <a:endParaRPr lang="en-US" sz="3200" dirty="0"/>
          </a:p>
          <a:p>
            <a:pPr marL="836551" lvl="1" indent="-514288" algn="just" fontAlgn="auto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l-GR" sz="3200" b="1" dirty="0"/>
              <a:t>Ελέγχει και Επικοινωνεί</a:t>
            </a:r>
            <a:r>
              <a:rPr lang="el-GR" sz="3200" dirty="0"/>
              <a:t> με όλες τις άλλες Μονάδες του Υπολογιστή</a:t>
            </a:r>
            <a:endParaRPr lang="en-US" sz="3200" dirty="0"/>
          </a:p>
          <a:p>
            <a:pPr marL="836551" lvl="1" indent="-514288" algn="just" fontAlgn="auto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l-GR" sz="3200" b="1" dirty="0"/>
              <a:t>Εκτελεί όλες τις Αριθμητικές και Λογικές πράξεις </a:t>
            </a:r>
            <a:r>
              <a:rPr lang="el-GR" sz="3200" dirty="0"/>
              <a:t>και κάνει όλους Υπολογισμούς</a:t>
            </a:r>
          </a:p>
          <a:p>
            <a:pPr marL="322263" lvl="1" indent="0" algn="just" fontAlgn="auto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el-GR" sz="3200" dirty="0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61C6975C-92C7-4652-B355-E92F963BED4A}" type="slidenum">
              <a:rPr lang="en-US">
                <a:latin typeface="Arial" charset="0"/>
                <a:cs typeface="Arial" charset="0"/>
              </a:rPr>
              <a:pPr/>
              <a:t>15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Κεντρική Μονάδα Επεξεργασίας</a:t>
            </a:r>
          </a:p>
        </p:txBody>
      </p:sp>
    </p:spTree>
    <p:extLst>
      <p:ext uri="{BB962C8B-B14F-4D97-AF65-F5344CB8AC3E}">
        <p14:creationId xmlns:p14="http://schemas.microsoft.com/office/powerpoint/2010/main" val="1050670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Κεντρική Μονάδα Επεξεργασίας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1" y="1570038"/>
            <a:ext cx="8839200" cy="5135562"/>
          </a:xfrm>
        </p:spPr>
        <p:txBody>
          <a:bodyPr>
            <a:noAutofit/>
          </a:bodyPr>
          <a:lstStyle/>
          <a:p>
            <a:pPr marL="1588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l-GR" sz="2600" b="1" dirty="0"/>
              <a:t>Η ΚΜΕ αποτελείται από δύο Υπό-Μονάδες:</a:t>
            </a:r>
          </a:p>
          <a:p>
            <a:pPr marL="515876" indent="-514288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l-GR" sz="2100" dirty="0"/>
              <a:t>Την </a:t>
            </a:r>
            <a:r>
              <a:rPr lang="el-GR" sz="2100" b="1" i="1" dirty="0"/>
              <a:t>Αριθμητική και Λογική Μονάδα </a:t>
            </a:r>
            <a:r>
              <a:rPr lang="en-US" sz="2100" b="1" i="1" dirty="0"/>
              <a:t> </a:t>
            </a:r>
            <a:r>
              <a:rPr lang="el-GR" sz="2100" dirty="0"/>
              <a:t>(</a:t>
            </a:r>
            <a:r>
              <a:rPr lang="el-GR" sz="2100" i="1" dirty="0"/>
              <a:t>ΑΛΜ, </a:t>
            </a:r>
            <a:r>
              <a:rPr lang="en-US" sz="2100" i="1" dirty="0"/>
              <a:t>Arithmetic and Logic Unit, ALU</a:t>
            </a:r>
            <a:r>
              <a:rPr lang="el-GR" sz="2100" dirty="0"/>
              <a:t>)</a:t>
            </a:r>
            <a:endParaRPr lang="en-US" sz="2100" dirty="0"/>
          </a:p>
          <a:p>
            <a:pPr marL="515876" indent="-514288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l-GR" sz="2100" dirty="0"/>
              <a:t>Τη </a:t>
            </a:r>
            <a:r>
              <a:rPr lang="el-GR" sz="2100" b="1" i="1" dirty="0"/>
              <a:t>Μονάδα Ελέγχου</a:t>
            </a:r>
            <a:r>
              <a:rPr lang="el-GR" sz="2100" dirty="0"/>
              <a:t> (</a:t>
            </a:r>
            <a:r>
              <a:rPr lang="el-GR" sz="2100" i="1" dirty="0"/>
              <a:t>ΜΕ, </a:t>
            </a:r>
            <a:r>
              <a:rPr lang="en-US" sz="2100" i="1" dirty="0"/>
              <a:t>Control Unit</a:t>
            </a:r>
            <a:r>
              <a:rPr lang="el-GR" sz="2100" i="1" dirty="0"/>
              <a:t>, </a:t>
            </a:r>
            <a:r>
              <a:rPr lang="en-US" sz="2100" i="1" dirty="0"/>
              <a:t>CU</a:t>
            </a:r>
            <a:r>
              <a:rPr lang="el-GR" sz="2100" dirty="0"/>
              <a:t>)</a:t>
            </a:r>
            <a:endParaRPr lang="en-US" sz="2100" dirty="0"/>
          </a:p>
          <a:p>
            <a:pPr marL="3775075" indent="1588" fontAlgn="auto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l-GR" sz="2100" dirty="0"/>
              <a:t>Καθεμιά τους περιέχει ένα μικρό πλήθος από </a:t>
            </a:r>
            <a:r>
              <a:rPr lang="el-GR" sz="2100" b="1" dirty="0"/>
              <a:t>Καταχωρητές</a:t>
            </a:r>
            <a:r>
              <a:rPr lang="el-GR" sz="2100" dirty="0"/>
              <a:t>!</a:t>
            </a:r>
          </a:p>
          <a:p>
            <a:pPr marL="3600450" indent="1588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100" b="1" i="1" dirty="0"/>
              <a:t>	      </a:t>
            </a:r>
            <a:r>
              <a:rPr lang="el-GR" sz="2100" b="1" i="1" dirty="0"/>
              <a:t>ΑΛΜ</a:t>
            </a:r>
            <a:r>
              <a:rPr lang="en-US" sz="2100" b="1" i="1" dirty="0"/>
              <a:t>: </a:t>
            </a:r>
            <a:r>
              <a:rPr lang="en-US" sz="2100" i="1" dirty="0">
                <a:latin typeface="Calibri" panose="020F0502020204030204" pitchFamily="34" charset="0"/>
              </a:rPr>
              <a:t>R1, R2, R3 </a:t>
            </a:r>
            <a:r>
              <a:rPr lang="en-US" sz="2100" i="1" dirty="0"/>
              <a:t>	</a:t>
            </a:r>
          </a:p>
          <a:p>
            <a:pPr marL="3600450" indent="1588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100" b="1" i="1" dirty="0"/>
              <a:t>	      </a:t>
            </a:r>
            <a:r>
              <a:rPr lang="el-GR" sz="2100" b="1" i="1" dirty="0"/>
              <a:t>ΜΕ</a:t>
            </a:r>
            <a:r>
              <a:rPr lang="en-US" sz="2100" b="1" i="1" dirty="0"/>
              <a:t>: </a:t>
            </a:r>
            <a:r>
              <a:rPr lang="en-US" sz="2100" b="1" i="1" dirty="0">
                <a:latin typeface="Calibri" panose="020F0502020204030204" pitchFamily="34" charset="0"/>
              </a:rPr>
              <a:t>IR</a:t>
            </a:r>
            <a:r>
              <a:rPr lang="en-US" sz="2100" i="1" dirty="0">
                <a:latin typeface="Calibri" panose="020F0502020204030204" pitchFamily="34" charset="0"/>
              </a:rPr>
              <a:t> (Instruction Register</a:t>
            </a:r>
            <a:r>
              <a:rPr lang="el-GR" sz="2100" i="1" dirty="0">
                <a:latin typeface="Calibri" panose="020F0502020204030204" pitchFamily="34" charset="0"/>
              </a:rPr>
              <a:t>, </a:t>
            </a:r>
            <a:endParaRPr lang="en-US" sz="2100" i="1" dirty="0">
              <a:latin typeface="Calibri" panose="020F0502020204030204" pitchFamily="34" charset="0"/>
            </a:endParaRPr>
          </a:p>
          <a:p>
            <a:pPr marL="3600450" indent="1588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100" i="1" dirty="0"/>
              <a:t>		    </a:t>
            </a:r>
            <a:r>
              <a:rPr lang="el-GR" sz="2100" i="1" dirty="0"/>
              <a:t>Καταχωρητής</a:t>
            </a:r>
            <a:r>
              <a:rPr lang="en-US" sz="2100" i="1" dirty="0"/>
              <a:t> </a:t>
            </a:r>
            <a:r>
              <a:rPr lang="el-GR" sz="2100" i="1" dirty="0"/>
              <a:t>Εντολής</a:t>
            </a:r>
            <a:r>
              <a:rPr lang="en-US" sz="2100" i="1" dirty="0"/>
              <a:t>), </a:t>
            </a:r>
          </a:p>
          <a:p>
            <a:pPr marL="3600450" indent="1588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100" i="1" dirty="0"/>
              <a:t>             </a:t>
            </a:r>
            <a:r>
              <a:rPr lang="en-US" sz="2100" b="1" i="1" dirty="0">
                <a:latin typeface="Calibri" panose="020F0502020204030204" pitchFamily="34" charset="0"/>
              </a:rPr>
              <a:t>PC</a:t>
            </a:r>
            <a:r>
              <a:rPr lang="en-US" sz="2100" i="1" dirty="0">
                <a:latin typeface="Calibri" panose="020F0502020204030204" pitchFamily="34" charset="0"/>
              </a:rPr>
              <a:t> (Program Counter</a:t>
            </a:r>
          </a:p>
          <a:p>
            <a:pPr marL="3600450" indent="1588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100" i="1" dirty="0"/>
              <a:t>		      </a:t>
            </a:r>
            <a:r>
              <a:rPr lang="el-GR" sz="2100" i="1" dirty="0"/>
              <a:t>Μετρητής Προγράμματος</a:t>
            </a:r>
            <a:r>
              <a:rPr lang="en-US" sz="2100" i="1" dirty="0"/>
              <a:t>)</a:t>
            </a:r>
          </a:p>
          <a:p>
            <a:pPr marL="3775075" indent="1588" algn="just" fontAlgn="auto">
              <a:spcBef>
                <a:spcPts val="6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l-GR" sz="2100" b="1" i="1" dirty="0"/>
              <a:t>Καταχωρητής</a:t>
            </a:r>
            <a:r>
              <a:rPr lang="en-US" sz="2100" b="1" i="1" dirty="0"/>
              <a:t> </a:t>
            </a:r>
            <a:r>
              <a:rPr lang="el-GR" sz="2100" i="1" dirty="0"/>
              <a:t>(</a:t>
            </a:r>
            <a:r>
              <a:rPr lang="en-US" sz="2100" i="1" dirty="0">
                <a:latin typeface="Calibri" panose="020F0502020204030204" pitchFamily="34" charset="0"/>
              </a:rPr>
              <a:t>Register</a:t>
            </a:r>
            <a:r>
              <a:rPr lang="el-GR" sz="2100" i="1" dirty="0"/>
              <a:t>)</a:t>
            </a:r>
            <a:r>
              <a:rPr lang="en-US" sz="2100" i="1" dirty="0"/>
              <a:t>: </a:t>
            </a:r>
            <a:r>
              <a:rPr lang="el-GR" sz="2100" i="1" dirty="0"/>
              <a:t>Τύπος πολύ μικρής αλλά </a:t>
            </a:r>
            <a:r>
              <a:rPr lang="el-GR" sz="2100" b="1" i="1" dirty="0"/>
              <a:t>πάρα πολύ γρήγορης μνήμης </a:t>
            </a:r>
            <a:r>
              <a:rPr lang="el-GR" sz="2100" i="1" dirty="0"/>
              <a:t>που βρίσκεται μέσα στην ΚΜΕ. </a:t>
            </a:r>
          </a:p>
        </p:txBody>
      </p:sp>
      <p:sp>
        <p:nvSpPr>
          <p:cNvPr id="14339" name="Slide Number Placeholder 1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5FAB795B-2AA3-4C74-B255-9C68A34134A7}" type="slidenum">
              <a:rPr lang="en-US">
                <a:latin typeface="Arial" charset="0"/>
                <a:cs typeface="Arial" charset="0"/>
              </a:rPr>
              <a:pPr/>
              <a:t>16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37886" y="3516084"/>
            <a:ext cx="3657600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ΚΜΕ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290286" y="3630384"/>
            <a:ext cx="3352800" cy="1371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l-GR" b="1" dirty="0">
                <a:solidFill>
                  <a:schemeClr val="tx1"/>
                </a:solidFill>
              </a:rPr>
              <a:t>Αριθμητική </a:t>
            </a:r>
            <a:endParaRPr lang="en-US" b="1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el-GR" b="1" dirty="0">
                <a:solidFill>
                  <a:schemeClr val="tx1"/>
                </a:solidFill>
              </a:rPr>
              <a:t>και Λογική </a:t>
            </a:r>
            <a:endParaRPr lang="en-US" b="1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el-GR" b="1" dirty="0">
                <a:solidFill>
                  <a:schemeClr val="tx1"/>
                </a:solidFill>
              </a:rPr>
              <a:t>Μονάδα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017486" y="3763734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2017486" y="4144734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2017486" y="4525734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8" name="TextBox 27"/>
          <p:cNvSpPr txBox="1"/>
          <p:nvPr/>
        </p:nvSpPr>
        <p:spPr bwMode="auto">
          <a:xfrm>
            <a:off x="3189061" y="3687534"/>
            <a:ext cx="4700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latin typeface="+mn-lt"/>
              </a:rPr>
              <a:t>R1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3185886" y="4068534"/>
            <a:ext cx="4700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latin typeface="+mn-lt"/>
              </a:rPr>
              <a:t>R2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3185886" y="4449534"/>
            <a:ext cx="4700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latin typeface="+mn-lt"/>
              </a:rPr>
              <a:t>R3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290286" y="5306784"/>
            <a:ext cx="3352800" cy="1371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l-GR" b="1" dirty="0">
                <a:solidFill>
                  <a:schemeClr val="tx1"/>
                </a:solidFill>
              </a:rPr>
              <a:t>Μονάδα </a:t>
            </a:r>
            <a:endParaRPr lang="en-US" b="1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el-GR" b="1" dirty="0">
                <a:solidFill>
                  <a:schemeClr val="tx1"/>
                </a:solidFill>
              </a:rPr>
              <a:t>Ελέγχου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2042886" y="5516334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2042886" y="6125934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32" name="TextBox 31"/>
          <p:cNvSpPr txBox="1"/>
          <p:nvPr/>
        </p:nvSpPr>
        <p:spPr bwMode="auto">
          <a:xfrm>
            <a:off x="3211286" y="5440134"/>
            <a:ext cx="4010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latin typeface="+mn-lt"/>
              </a:rPr>
              <a:t>IR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3211286" y="6049734"/>
            <a:ext cx="468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latin typeface="+mn-lt"/>
              </a:rPr>
              <a:t>PC</a:t>
            </a:r>
          </a:p>
        </p:txBody>
      </p:sp>
    </p:spTree>
    <p:extLst>
      <p:ext uri="{BB962C8B-B14F-4D97-AF65-F5344CB8AC3E}">
        <p14:creationId xmlns:p14="http://schemas.microsoft.com/office/powerpoint/2010/main" val="403679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8" grpId="0"/>
      <p:bldP spid="29" grpId="0"/>
      <p:bldP spid="30" grpId="0"/>
      <p:bldP spid="19" grpId="0" animBg="1"/>
      <p:bldP spid="26" grpId="0" animBg="1"/>
      <p:bldP spid="27" grpId="0" animBg="1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ΚΜΕ: Αριθμητική και Λογική μονάδα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1" y="1570038"/>
            <a:ext cx="8904513" cy="5287962"/>
          </a:xfrm>
        </p:spPr>
        <p:txBody>
          <a:bodyPr>
            <a:normAutofit/>
          </a:bodyPr>
          <a:lstStyle/>
          <a:p>
            <a:pPr marL="0" algn="just" fontAlgn="auto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l-GR" sz="2800" dirty="0"/>
              <a:t>Η  ΑΛΜ εκτελεί κάθε </a:t>
            </a:r>
            <a:r>
              <a:rPr lang="el-GR" sz="2800" b="1" dirty="0"/>
              <a:t>Αριθμητική πράξη </a:t>
            </a:r>
            <a:r>
              <a:rPr lang="el-GR" sz="2800" dirty="0"/>
              <a:t>(+, -,</a:t>
            </a:r>
            <a:r>
              <a:rPr lang="en-US" sz="2800" dirty="0"/>
              <a:t> ÷</a:t>
            </a:r>
            <a:r>
              <a:rPr lang="el-GR" sz="2800" dirty="0"/>
              <a:t>, </a:t>
            </a:r>
            <a:r>
              <a:rPr lang="en-US" sz="2800" dirty="0"/>
              <a:t>x</a:t>
            </a:r>
            <a:r>
              <a:rPr lang="el-GR" sz="2800" dirty="0"/>
              <a:t>) ή </a:t>
            </a:r>
            <a:r>
              <a:rPr lang="el-GR" sz="2800" b="1" dirty="0"/>
              <a:t>Λογική πράξη </a:t>
            </a:r>
            <a:r>
              <a:rPr lang="el-GR" sz="2800" dirty="0"/>
              <a:t>(Α</a:t>
            </a:r>
            <a:r>
              <a:rPr lang="en-US" sz="2800" dirty="0"/>
              <a:t>ND</a:t>
            </a:r>
            <a:r>
              <a:rPr lang="el-GR" sz="2800" dirty="0"/>
              <a:t>, </a:t>
            </a:r>
            <a:r>
              <a:rPr lang="en-US" sz="2800" dirty="0"/>
              <a:t>OR</a:t>
            </a:r>
            <a:r>
              <a:rPr lang="el-GR" sz="2800" dirty="0"/>
              <a:t>, </a:t>
            </a:r>
            <a:r>
              <a:rPr lang="en-US" sz="2800" dirty="0"/>
              <a:t>NOT</a:t>
            </a:r>
            <a:r>
              <a:rPr lang="el-GR" sz="2800" dirty="0"/>
              <a:t>, …) που απαιτείται</a:t>
            </a:r>
            <a:r>
              <a:rPr lang="en-US" sz="2800" dirty="0"/>
              <a:t>.</a:t>
            </a:r>
            <a:r>
              <a:rPr lang="el-GR" sz="2800" dirty="0"/>
              <a:t>  </a:t>
            </a:r>
          </a:p>
          <a:p>
            <a:pPr marL="0" fontAlgn="auto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el-GR" sz="2800" dirty="0"/>
          </a:p>
          <a:p>
            <a:pPr marL="4127005" indent="-4127005" fontAlgn="auto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/>
              <a:buNone/>
              <a:defRPr/>
            </a:pPr>
            <a:r>
              <a:rPr lang="el-GR" sz="2800" dirty="0"/>
              <a:t>Όσα πρέπει να ξέρει κάθε φορά, της τα παρέχει η </a:t>
            </a:r>
            <a:r>
              <a:rPr lang="el-GR" sz="2800" b="1" dirty="0"/>
              <a:t>ΜΕ</a:t>
            </a:r>
            <a:r>
              <a:rPr lang="el-GR" sz="2800" dirty="0"/>
              <a:t>:</a:t>
            </a:r>
          </a:p>
          <a:p>
            <a:pPr marL="4552404" indent="-425399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800" i="1" dirty="0"/>
              <a:t>Ποια πράξη να εκτελέσει.</a:t>
            </a:r>
          </a:p>
          <a:p>
            <a:pPr marL="4552404" indent="-425399" fontAlgn="auto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800" i="1" dirty="0"/>
              <a:t>Από πού να πάρει τα δεδομένα.</a:t>
            </a:r>
          </a:p>
          <a:p>
            <a:pPr marL="4552404" indent="-425399" fontAlgn="auto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800" i="1" dirty="0"/>
              <a:t>Πού να αφήσει το αποτέλεσμα.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45C44A62-E90C-4C24-985B-BB2283DF3EAF}" type="slidenum">
              <a:rPr lang="en-US">
                <a:latin typeface="Arial" charset="0"/>
                <a:cs typeface="Arial" charset="0"/>
              </a:rPr>
              <a:pPr/>
              <a:t>17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8600" y="3429000"/>
            <a:ext cx="3657600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grpSp>
        <p:nvGrpSpPr>
          <p:cNvPr id="15365" name="Group 21"/>
          <p:cNvGrpSpPr>
            <a:grpSpLocks/>
          </p:cNvGrpSpPr>
          <p:nvPr/>
        </p:nvGrpSpPr>
        <p:grpSpPr bwMode="auto">
          <a:xfrm>
            <a:off x="381000" y="3543300"/>
            <a:ext cx="3352800" cy="1371600"/>
            <a:chOff x="762000" y="3581400"/>
            <a:chExt cx="3352800" cy="1371600"/>
          </a:xfrm>
        </p:grpSpPr>
        <p:sp>
          <p:nvSpPr>
            <p:cNvPr id="23" name="Rounded Rectangle 22"/>
            <p:cNvSpPr/>
            <p:nvPr/>
          </p:nvSpPr>
          <p:spPr>
            <a:xfrm>
              <a:off x="762000" y="3581400"/>
              <a:ext cx="3352800" cy="13716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r>
                <a:rPr lang="el-GR" dirty="0">
                  <a:solidFill>
                    <a:schemeClr val="tx1"/>
                  </a:solidFill>
                </a:rPr>
                <a:t>ΑΛΜ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89200" y="3714750"/>
              <a:ext cx="1219200" cy="304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489200" y="4095750"/>
              <a:ext cx="1219200" cy="304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489200" y="4476750"/>
              <a:ext cx="1219200" cy="304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60775" y="3638550"/>
              <a:ext cx="454025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latin typeface="+mn-lt"/>
                </a:rPr>
                <a:t>R1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57600" y="4019550"/>
              <a:ext cx="454025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latin typeface="+mn-lt"/>
                </a:rPr>
                <a:t>R2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57600" y="4400550"/>
              <a:ext cx="454025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latin typeface="+mn-lt"/>
                </a:rPr>
                <a:t>R3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81000" y="5219700"/>
            <a:ext cx="3389313" cy="1371600"/>
            <a:chOff x="762000" y="5105400"/>
            <a:chExt cx="3389398" cy="1371600"/>
          </a:xfrm>
        </p:grpSpPr>
        <p:sp>
          <p:nvSpPr>
            <p:cNvPr id="31" name="Rounded Rectangle 30"/>
            <p:cNvSpPr/>
            <p:nvPr/>
          </p:nvSpPr>
          <p:spPr>
            <a:xfrm>
              <a:off x="762000" y="5105400"/>
              <a:ext cx="3352884" cy="13716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r>
                <a:rPr lang="el-GR" dirty="0">
                  <a:solidFill>
                    <a:schemeClr val="tx1"/>
                  </a:solidFill>
                </a:rPr>
                <a:t>ΜΕ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514644" y="5314950"/>
              <a:ext cx="1219231" cy="304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14644" y="5924550"/>
              <a:ext cx="1219231" cy="304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83073" y="5238750"/>
              <a:ext cx="368309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latin typeface="+mn-lt"/>
                </a:rPr>
                <a:t>IR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83073" y="5848350"/>
              <a:ext cx="468325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latin typeface="+mn-lt"/>
                </a:rPr>
                <a:t>PC</a:t>
              </a:r>
            </a:p>
          </p:txBody>
        </p:sp>
      </p:grpSp>
      <p:sp>
        <p:nvSpPr>
          <p:cNvPr id="36" name="Up Arrow 35"/>
          <p:cNvSpPr/>
          <p:nvPr/>
        </p:nvSpPr>
        <p:spPr>
          <a:xfrm>
            <a:off x="1066800" y="4800600"/>
            <a:ext cx="484188" cy="5207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2</a:t>
            </a:r>
            <a:endParaRPr lang="en-US" dirty="0"/>
          </a:p>
        </p:txBody>
      </p:sp>
      <p:sp>
        <p:nvSpPr>
          <p:cNvPr id="37" name="Up Arrow 36"/>
          <p:cNvSpPr/>
          <p:nvPr/>
        </p:nvSpPr>
        <p:spPr>
          <a:xfrm>
            <a:off x="1573213" y="4800600"/>
            <a:ext cx="484187" cy="5207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3</a:t>
            </a:r>
            <a:endParaRPr lang="en-US" dirty="0"/>
          </a:p>
        </p:txBody>
      </p:sp>
      <p:sp>
        <p:nvSpPr>
          <p:cNvPr id="38" name="Up Arrow 37"/>
          <p:cNvSpPr/>
          <p:nvPr/>
        </p:nvSpPr>
        <p:spPr>
          <a:xfrm>
            <a:off x="582613" y="4800600"/>
            <a:ext cx="484187" cy="5207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1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ΚΜΕ: Αριθμητική και Λογική μονάδα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1" y="1570038"/>
            <a:ext cx="8991600" cy="5287962"/>
          </a:xfrm>
        </p:spPr>
        <p:txBody>
          <a:bodyPr>
            <a:normAutofit/>
          </a:bodyPr>
          <a:lstStyle/>
          <a:p>
            <a:pPr marL="4127005" fontAlgn="auto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/>
              <a:buNone/>
              <a:defRPr/>
            </a:pPr>
            <a:endParaRPr lang="en-US" sz="2800" u="sng" dirty="0"/>
          </a:p>
          <a:p>
            <a:pPr marL="4127005" fontAlgn="auto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/>
              <a:buNone/>
              <a:defRPr/>
            </a:pPr>
            <a:r>
              <a:rPr lang="el-GR" sz="3200" u="sng" dirty="0"/>
              <a:t>Παράδειγμα:</a:t>
            </a:r>
          </a:p>
          <a:p>
            <a:pPr marL="4552404" indent="-425399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el-GR" sz="2800" i="1" dirty="0"/>
              <a:t>Ποια πράξη να εκτελέσει.</a:t>
            </a:r>
          </a:p>
          <a:p>
            <a:pPr marL="4552404" indent="-425399" fontAlgn="auto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el-GR" sz="2800" i="1" dirty="0"/>
              <a:t>Από πού να πάρει τα δεδομένα.</a:t>
            </a:r>
          </a:p>
          <a:p>
            <a:pPr marL="4552404" indent="-425399" fontAlgn="auto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el-GR" sz="2800" i="1" dirty="0"/>
              <a:t>Πού να αφήσει το αποτέλεσμα.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709CA38F-7956-44C4-8471-8BC4354D85C0}" type="slidenum">
              <a:rPr lang="en-US">
                <a:latin typeface="Arial" charset="0"/>
                <a:cs typeface="Arial" charset="0"/>
              </a:rPr>
              <a:pPr/>
              <a:t>18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7002" y="2696028"/>
            <a:ext cx="3657600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279402" y="2810328"/>
            <a:ext cx="3352800" cy="1371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ΑΛΜ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006602" y="2943678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dirty="0"/>
              <a:t>1010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006602" y="3324678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dirty="0"/>
              <a:t>1101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006602" y="3705678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dirty="0"/>
              <a:t>0011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78177" y="2867478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75002" y="3248478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75002" y="3629478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R3</a:t>
            </a:r>
          </a:p>
        </p:txBody>
      </p:sp>
      <p:grpSp>
        <p:nvGrpSpPr>
          <p:cNvPr id="16396" name="Group 29"/>
          <p:cNvGrpSpPr>
            <a:grpSpLocks/>
          </p:cNvGrpSpPr>
          <p:nvPr/>
        </p:nvGrpSpPr>
        <p:grpSpPr bwMode="auto">
          <a:xfrm>
            <a:off x="279402" y="4486728"/>
            <a:ext cx="3389313" cy="1371600"/>
            <a:chOff x="762000" y="5105400"/>
            <a:chExt cx="3389398" cy="1371600"/>
          </a:xfrm>
        </p:grpSpPr>
        <p:sp>
          <p:nvSpPr>
            <p:cNvPr id="31" name="Rounded Rectangle 30"/>
            <p:cNvSpPr/>
            <p:nvPr/>
          </p:nvSpPr>
          <p:spPr>
            <a:xfrm>
              <a:off x="762000" y="5105400"/>
              <a:ext cx="3352884" cy="13716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r>
                <a:rPr lang="el-GR" dirty="0">
                  <a:solidFill>
                    <a:schemeClr val="tx1"/>
                  </a:solidFill>
                </a:rPr>
                <a:t>ΜΕ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514644" y="5314950"/>
              <a:ext cx="1219231" cy="304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200" b="1" dirty="0"/>
                <a:t>ADD R1 R3 R2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14644" y="5924550"/>
              <a:ext cx="1219231" cy="304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dirty="0"/>
                <a:t>……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83073" y="5238750"/>
              <a:ext cx="368309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latin typeface="+mn-lt"/>
                </a:rPr>
                <a:t>IR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83073" y="5848350"/>
              <a:ext cx="468325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latin typeface="+mn-lt"/>
                </a:rPr>
                <a:t>PC</a:t>
              </a:r>
            </a:p>
          </p:txBody>
        </p:sp>
      </p:grpSp>
      <p:sp>
        <p:nvSpPr>
          <p:cNvPr id="36" name="Up Arrow 35"/>
          <p:cNvSpPr/>
          <p:nvPr/>
        </p:nvSpPr>
        <p:spPr>
          <a:xfrm>
            <a:off x="812802" y="4067628"/>
            <a:ext cx="685800" cy="5207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100" dirty="0"/>
              <a:t>R1 R3</a:t>
            </a:r>
          </a:p>
        </p:txBody>
      </p:sp>
      <p:sp>
        <p:nvSpPr>
          <p:cNvPr id="38" name="Up Arrow 37"/>
          <p:cNvSpPr/>
          <p:nvPr/>
        </p:nvSpPr>
        <p:spPr>
          <a:xfrm>
            <a:off x="328615" y="4067628"/>
            <a:ext cx="484187" cy="5207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dirty="0"/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51602" y="3267981"/>
            <a:ext cx="2590800" cy="523875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r" eaLnBrk="0" hangingPunct="0">
              <a:defRPr/>
            </a:pPr>
            <a:r>
              <a:rPr lang="el-GR" sz="2800" b="1" i="1" dirty="0">
                <a:solidFill>
                  <a:srgbClr val="000000"/>
                </a:solidFill>
                <a:latin typeface="+mn-lt"/>
              </a:rPr>
              <a:t>---πρόσθεση</a:t>
            </a:r>
            <a:r>
              <a:rPr lang="en-US" sz="2800" b="1" i="1" dirty="0">
                <a:solidFill>
                  <a:srgbClr val="000000"/>
                </a:solidFill>
                <a:latin typeface="+mn-lt"/>
              </a:rPr>
              <a:t> (+)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79709" y="4410981"/>
            <a:ext cx="3362693" cy="52321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algn="r" eaLnBrk="0" hangingPunct="0">
              <a:defRPr/>
            </a:pPr>
            <a:r>
              <a:rPr lang="el-GR" sz="2800" b="1" i="1" dirty="0">
                <a:latin typeface="+mn-lt"/>
              </a:rPr>
              <a:t>---από τους </a:t>
            </a:r>
            <a:r>
              <a:rPr lang="en-US" sz="2800" b="1" i="1" dirty="0">
                <a:latin typeface="+mn-lt"/>
              </a:rPr>
              <a:t>R1</a:t>
            </a:r>
            <a:r>
              <a:rPr lang="el-GR" sz="2800" b="1" i="1" dirty="0">
                <a:latin typeface="+mn-lt"/>
              </a:rPr>
              <a:t> και </a:t>
            </a:r>
            <a:r>
              <a:rPr lang="en-US" sz="2800" b="1" i="1" dirty="0">
                <a:latin typeface="+mn-lt"/>
              </a:rPr>
              <a:t>R3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61900" y="5630181"/>
            <a:ext cx="1680502" cy="52321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algn="r" eaLnBrk="0" hangingPunct="0">
              <a:defRPr/>
            </a:pPr>
            <a:r>
              <a:rPr lang="el-GR" sz="2800" b="1" i="1" dirty="0">
                <a:latin typeface="+mn-lt"/>
              </a:rPr>
              <a:t>---στον </a:t>
            </a:r>
            <a:r>
              <a:rPr lang="en-US" sz="2800" b="1" i="1" dirty="0">
                <a:latin typeface="+mn-lt"/>
              </a:rPr>
              <a:t>R2</a:t>
            </a:r>
          </a:p>
        </p:txBody>
      </p:sp>
      <p:sp>
        <p:nvSpPr>
          <p:cNvPr id="41" name="Up Arrow 40"/>
          <p:cNvSpPr/>
          <p:nvPr/>
        </p:nvSpPr>
        <p:spPr>
          <a:xfrm>
            <a:off x="1498602" y="4080328"/>
            <a:ext cx="685800" cy="5207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100" dirty="0"/>
              <a:t>R2</a:t>
            </a:r>
          </a:p>
        </p:txBody>
      </p:sp>
    </p:spTree>
    <p:extLst>
      <p:ext uri="{BB962C8B-B14F-4D97-AF65-F5344CB8AC3E}">
        <p14:creationId xmlns:p14="http://schemas.microsoft.com/office/powerpoint/2010/main" val="381575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0" grpId="0"/>
      <p:bldP spid="39" grpId="0"/>
      <p:bldP spid="40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2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531352" cy="121920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Υπολογιστικά συστήματα: Στρώματα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7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fld id="{C8D82961-4074-4D0D-91D9-DAA44F882B54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19400" y="1727200"/>
            <a:ext cx="3733800" cy="4800600"/>
            <a:chOff x="228600" y="1727200"/>
            <a:chExt cx="3733800" cy="4800600"/>
          </a:xfrm>
        </p:grpSpPr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228600" y="1727200"/>
              <a:ext cx="3733800" cy="4800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Ctr="1"/>
            <a:lstStyle/>
            <a:p>
              <a:pPr algn="ctr"/>
              <a:r>
                <a:rPr lang="el-GR" b="0" i="1" dirty="0">
                  <a:latin typeface="Calibri" pitchFamily="34" charset="0"/>
                </a:rPr>
                <a:t>Επικοινωνία</a:t>
              </a:r>
              <a:endParaRPr lang="en-US" b="0" i="1" dirty="0">
                <a:latin typeface="Calibri" pitchFamily="34" charset="0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381000" y="2184400"/>
              <a:ext cx="3505200" cy="419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Ctr="1"/>
            <a:lstStyle/>
            <a:p>
              <a:pPr algn="ctr"/>
              <a:r>
                <a:rPr lang="el-GR" b="0" i="1" dirty="0">
                  <a:latin typeface="Calibri" pitchFamily="34" charset="0"/>
                </a:rPr>
                <a:t>Εφαρμογές</a:t>
              </a:r>
              <a:endParaRPr lang="en-US" b="0" i="1" dirty="0">
                <a:latin typeface="Calibri" pitchFamily="34" charset="0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533400" y="2717800"/>
              <a:ext cx="3200400" cy="342900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Ctr="1"/>
            <a:lstStyle/>
            <a:p>
              <a:pPr algn="ctr"/>
              <a:r>
                <a:rPr lang="el-GR" b="0" i="1" dirty="0">
                  <a:latin typeface="Calibri" pitchFamily="34" charset="0"/>
                </a:rPr>
                <a:t>Προγραμματισμός</a:t>
              </a:r>
              <a:endParaRPr lang="en-US" b="0" i="1" dirty="0">
                <a:latin typeface="Calibri" pitchFamily="34" charset="0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685800" y="3175000"/>
              <a:ext cx="2895600" cy="27432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Ctr="1"/>
            <a:lstStyle/>
            <a:p>
              <a:pPr algn="ctr"/>
              <a:r>
                <a:rPr lang="el-GR" b="0" i="1" dirty="0">
                  <a:latin typeface="Calibri" pitchFamily="34" charset="0"/>
                </a:rPr>
                <a:t>Λειτουργικό Σύστημα</a:t>
              </a:r>
              <a:endParaRPr lang="en-US" b="0" i="1" dirty="0">
                <a:latin typeface="Calibri" pitchFamily="34" charset="0"/>
              </a:endParaRPr>
            </a:p>
            <a:p>
              <a:pPr algn="ctr"/>
              <a:endParaRPr lang="en-US" b="0" i="1" dirty="0">
                <a:latin typeface="Calibri" pitchFamily="34" charset="0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914400" y="3708400"/>
              <a:ext cx="2438400" cy="190500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Ctr="1"/>
            <a:lstStyle/>
            <a:p>
              <a:pPr algn="ctr"/>
              <a:r>
                <a:rPr lang="el-GR" b="0" i="1" dirty="0">
                  <a:latin typeface="Calibri" pitchFamily="34" charset="0"/>
                </a:rPr>
                <a:t>Υλικό</a:t>
              </a:r>
              <a:endParaRPr lang="en-US" b="0" i="1" dirty="0">
                <a:latin typeface="Calibri" pitchFamily="34" charset="0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1143000" y="4241800"/>
              <a:ext cx="2057400" cy="12192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l-GR" b="0" i="1" dirty="0">
                  <a:latin typeface="Calibri" pitchFamily="34" charset="0"/>
                </a:rPr>
                <a:t>Δεδομένα</a:t>
              </a:r>
            </a:p>
          </p:txBody>
        </p:sp>
      </p:grpSp>
      <p:sp>
        <p:nvSpPr>
          <p:cNvPr id="12" name="Down Arrow 11"/>
          <p:cNvSpPr/>
          <p:nvPr/>
        </p:nvSpPr>
        <p:spPr>
          <a:xfrm rot="4232658">
            <a:off x="6339359" y="2388857"/>
            <a:ext cx="484632" cy="2475269"/>
          </a:xfrm>
          <a:prstGeom prst="downArrow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56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ΚΜΕ: Μονάδα Ελέγχου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1" y="1570038"/>
            <a:ext cx="8762999" cy="5287962"/>
          </a:xfrm>
        </p:spPr>
        <p:txBody>
          <a:bodyPr>
            <a:noAutofit/>
          </a:bodyPr>
          <a:lstStyle/>
          <a:p>
            <a:pPr marL="1588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el-GR" sz="2800" dirty="0"/>
              <a:t>Η ΜΕ είναι το </a:t>
            </a:r>
            <a:r>
              <a:rPr lang="el-GR" sz="2800" b="1" dirty="0"/>
              <a:t>οργανωτικό κέντρο του Η/Υ</a:t>
            </a:r>
            <a:r>
              <a:rPr lang="el-GR" sz="2800" dirty="0"/>
              <a:t>.  Περιέχει δύο Καταχωρητές: </a:t>
            </a:r>
          </a:p>
          <a:p>
            <a:pPr marL="3861924" algn="just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l-GR" sz="2800" dirty="0"/>
              <a:t>Τον </a:t>
            </a:r>
            <a:r>
              <a:rPr lang="el-GR" sz="2800" b="1" dirty="0">
                <a:solidFill>
                  <a:srgbClr val="FF0000"/>
                </a:solidFill>
              </a:rPr>
              <a:t>Καταχωρητή Εντολής</a:t>
            </a:r>
            <a:r>
              <a:rPr lang="el-GR" sz="2800" dirty="0">
                <a:solidFill>
                  <a:srgbClr val="FF0000"/>
                </a:solidFill>
              </a:rPr>
              <a:t> </a:t>
            </a:r>
            <a:r>
              <a:rPr lang="el-GR" sz="2800" dirty="0"/>
              <a:t>(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Instruction Register, IR</a:t>
            </a:r>
            <a:r>
              <a:rPr lang="el-GR" sz="2800" dirty="0"/>
              <a:t>), που περιέχει την </a:t>
            </a:r>
            <a:r>
              <a:rPr lang="el-GR" sz="2800" b="1" dirty="0"/>
              <a:t>εντολή που εκτελείται αυτή τη στιγμή</a:t>
            </a:r>
            <a:r>
              <a:rPr lang="el-GR" sz="2800" dirty="0"/>
              <a:t>.</a:t>
            </a:r>
          </a:p>
          <a:p>
            <a:pPr marL="3861924" algn="just" fontAlgn="auto">
              <a:spcBef>
                <a:spcPts val="24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l-GR" sz="2800" dirty="0"/>
              <a:t>Τον </a:t>
            </a:r>
            <a:r>
              <a:rPr lang="el-GR" sz="2800" b="1" dirty="0">
                <a:solidFill>
                  <a:srgbClr val="FF0000"/>
                </a:solidFill>
              </a:rPr>
              <a:t>Μετρητή Προγράμματος</a:t>
            </a:r>
            <a:r>
              <a:rPr lang="el-GR" sz="2800" dirty="0">
                <a:solidFill>
                  <a:srgbClr val="FF0000"/>
                </a:solidFill>
              </a:rPr>
              <a:t> </a:t>
            </a:r>
            <a:r>
              <a:rPr lang="el-GR" sz="2800" dirty="0"/>
              <a:t>(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Program Counter, PC</a:t>
            </a:r>
            <a:r>
              <a:rPr lang="el-GR" sz="2800" dirty="0"/>
              <a:t>), που </a:t>
            </a:r>
            <a:r>
              <a:rPr lang="el-GR" sz="2800" b="1" dirty="0"/>
              <a:t>περιέχει τη διεύθυνση </a:t>
            </a:r>
            <a:r>
              <a:rPr lang="el-GR" sz="2800" dirty="0"/>
              <a:t>(στην</a:t>
            </a:r>
            <a:r>
              <a:rPr lang="en-US" sz="2800" dirty="0"/>
              <a:t> </a:t>
            </a:r>
            <a:r>
              <a:rPr lang="el-GR" sz="2800" dirty="0"/>
              <a:t>Κύρια Μνήμη) </a:t>
            </a:r>
            <a:r>
              <a:rPr lang="el-GR" sz="2800" b="1" dirty="0"/>
              <a:t>της εντολής που θα εκτελεστεί αμέσως μετά</a:t>
            </a:r>
            <a:r>
              <a:rPr lang="el-GR" sz="2800" dirty="0"/>
              <a:t>.</a:t>
            </a:r>
            <a:endParaRPr lang="en-US" sz="2800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EA27A2D1-585C-4EBC-82CD-BB1B9E1EA035}" type="slidenum">
              <a:rPr lang="en-US">
                <a:latin typeface="Arial" charset="0"/>
                <a:cs typeface="Arial" charset="0"/>
              </a:rPr>
              <a:pPr/>
              <a:t>19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599" y="3429000"/>
            <a:ext cx="3657600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grpSp>
        <p:nvGrpSpPr>
          <p:cNvPr id="17413" name="Group 6"/>
          <p:cNvGrpSpPr>
            <a:grpSpLocks/>
          </p:cNvGrpSpPr>
          <p:nvPr/>
        </p:nvGrpSpPr>
        <p:grpSpPr bwMode="auto">
          <a:xfrm>
            <a:off x="380999" y="5219700"/>
            <a:ext cx="3389313" cy="1371600"/>
            <a:chOff x="762000" y="5105400"/>
            <a:chExt cx="3389398" cy="1371600"/>
          </a:xfrm>
        </p:grpSpPr>
        <p:sp>
          <p:nvSpPr>
            <p:cNvPr id="8" name="Rounded Rectangle 7"/>
            <p:cNvSpPr/>
            <p:nvPr/>
          </p:nvSpPr>
          <p:spPr>
            <a:xfrm>
              <a:off x="762000" y="5105400"/>
              <a:ext cx="3352884" cy="13716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r>
                <a:rPr lang="el-GR" dirty="0">
                  <a:solidFill>
                    <a:schemeClr val="tx1"/>
                  </a:solidFill>
                </a:rPr>
                <a:t>ΜΕ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514644" y="5314950"/>
              <a:ext cx="1219231" cy="304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200" b="1" dirty="0"/>
                <a:t>ADD R1 R3 R2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514644" y="5924550"/>
              <a:ext cx="1219231" cy="304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200" b="1" dirty="0"/>
                <a:t>001</a:t>
              </a:r>
              <a:r>
                <a:rPr lang="el-GR" sz="1200" b="1" dirty="0"/>
                <a:t>0</a:t>
              </a: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83073" y="5238750"/>
              <a:ext cx="368309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latin typeface="+mn-lt"/>
                </a:rPr>
                <a:t>IR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83073" y="5848350"/>
              <a:ext cx="468325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latin typeface="+mn-lt"/>
                </a:rPr>
                <a:t>PC</a:t>
              </a:r>
            </a:p>
          </p:txBody>
        </p:sp>
      </p:grpSp>
      <p:cxnSp>
        <p:nvCxnSpPr>
          <p:cNvPr id="17" name="Straight Arrow Connector 16"/>
          <p:cNvCxnSpPr>
            <a:endCxn id="11" idx="0"/>
          </p:cNvCxnSpPr>
          <p:nvPr/>
        </p:nvCxnSpPr>
        <p:spPr>
          <a:xfrm rot="5400000">
            <a:off x="2838449" y="4076700"/>
            <a:ext cx="1924050" cy="628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2" idx="0"/>
          </p:cNvCxnSpPr>
          <p:nvPr/>
        </p:nvCxnSpPr>
        <p:spPr>
          <a:xfrm flipH="1">
            <a:off x="3536156" y="5219700"/>
            <a:ext cx="578643" cy="7429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0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ΚΜΕ: Μονάδα Ελέγχου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1" y="1570038"/>
            <a:ext cx="8915400" cy="5287962"/>
          </a:xfrm>
        </p:spPr>
        <p:txBody>
          <a:bodyPr lIns="0" tIns="0" rIns="0" bIns="0">
            <a:noAutofit/>
          </a:bodyPr>
          <a:lstStyle/>
          <a:p>
            <a:pPr marL="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el-GR" sz="2000" dirty="0"/>
              <a:t>Η ΜΕ ορίζει </a:t>
            </a:r>
            <a:r>
              <a:rPr lang="el-GR" sz="2000" b="1" dirty="0"/>
              <a:t>ποιες πράξεις</a:t>
            </a:r>
            <a:r>
              <a:rPr lang="en-US" sz="2000" b="1" dirty="0"/>
              <a:t>/</a:t>
            </a:r>
            <a:r>
              <a:rPr lang="el-GR" sz="2000" b="1" dirty="0"/>
              <a:t>εντολές θα εκτελεστούν </a:t>
            </a:r>
            <a:r>
              <a:rPr lang="el-GR" sz="2000" dirty="0"/>
              <a:t>&amp; </a:t>
            </a:r>
            <a:r>
              <a:rPr lang="el-GR" sz="2000" b="1" dirty="0"/>
              <a:t>συντονίζει τις άλλες Μονάδες του Η/Υ </a:t>
            </a:r>
            <a:r>
              <a:rPr lang="el-GR" sz="2000" dirty="0"/>
              <a:t>ώστε να εκτελεστούν αυτές οι πράξεις/εντολές.  Σε κάθε βήμα: </a:t>
            </a:r>
          </a:p>
          <a:p>
            <a:pPr marL="4170363" lvl="1" indent="-265113" algn="just" fontAlgn="auto">
              <a:spcBef>
                <a:spcPts val="3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000" dirty="0"/>
              <a:t>Η ΜΕ ζητάει από τη Κύρια Μνήμη την εντολή που «λέει» ο </a:t>
            </a:r>
            <a:r>
              <a:rPr lang="en-US" sz="2000" dirty="0"/>
              <a:t>PC</a:t>
            </a:r>
            <a:r>
              <a:rPr lang="el-GR" sz="2000" dirty="0"/>
              <a:t>.</a:t>
            </a:r>
          </a:p>
          <a:p>
            <a:pPr marL="4170363" lvl="1" indent="-265113" algn="just" fontAlgn="auto">
              <a:spcBef>
                <a:spcPts val="3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000" dirty="0"/>
              <a:t>Η εντολή καταφθάνει στον </a:t>
            </a:r>
            <a:r>
              <a:rPr lang="en-US" sz="2000" dirty="0"/>
              <a:t>IR</a:t>
            </a:r>
            <a:r>
              <a:rPr lang="el-GR" sz="2000" dirty="0"/>
              <a:t>. </a:t>
            </a:r>
          </a:p>
          <a:p>
            <a:pPr marL="4170363" lvl="1" indent="-265113" algn="just" fontAlgn="auto">
              <a:spcBef>
                <a:spcPts val="3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000" dirty="0"/>
              <a:t>Η ΜΕ στέλνει στην ΑΛΜ, οδηγίες για το  τι πρέπει να κάνει, από πού θα πάρει τα δεδομένα και που να αποθηκεύσει το αποτέλεσμα.</a:t>
            </a:r>
          </a:p>
          <a:p>
            <a:pPr marL="4170363" lvl="1" indent="-265113" algn="just" fontAlgn="auto">
              <a:spcBef>
                <a:spcPts val="3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000" dirty="0"/>
              <a:t>Επικοινωνεί με τις Μονάδες Εισόδου (π.χ., αν χρειάζεται ο χρήστης να δώσει Δεδομένα), τις Μονάδες Εξόδου (π.χ., αν χρειάζεται να εκτυπωθεί κάτι στην οθόνη) και την Κύρια Μνήμη (π.χ., αν χρειάζεται να αποθηκευτούν τα αποτελέσματα της πράξης)</a:t>
            </a:r>
          </a:p>
          <a:p>
            <a:pPr marL="4170363" lvl="1" indent="-265113" algn="just" fontAlgn="auto">
              <a:spcBef>
                <a:spcPts val="3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000" dirty="0"/>
              <a:t>Η ΜΕ αυξάνει τον </a:t>
            </a:r>
            <a:r>
              <a:rPr lang="en-US" sz="2000" dirty="0"/>
              <a:t>PC </a:t>
            </a:r>
            <a:r>
              <a:rPr lang="el-GR" sz="2000" dirty="0"/>
              <a:t>κατά 1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743D697E-76EA-49AE-BC01-57B8BAF76E61}" type="slidenum">
              <a:rPr lang="en-US">
                <a:latin typeface="Arial" charset="0"/>
                <a:cs typeface="Arial" charset="0"/>
              </a:rPr>
              <a:pPr/>
              <a:t>20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1819" y="2438400"/>
            <a:ext cx="3657600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64219" y="4229100"/>
            <a:ext cx="3352800" cy="1371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ΜΕ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26319" y="4438650"/>
            <a:ext cx="14097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500" dirty="0"/>
              <a:t>ADD R1 R3 R2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21582" y="5048250"/>
            <a:ext cx="1223962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600" dirty="0"/>
              <a:t>0010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5219" y="4362450"/>
            <a:ext cx="368300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IR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5219" y="4972050"/>
            <a:ext cx="468313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PC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1507219" y="5486400"/>
            <a:ext cx="838200" cy="3810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3564619" y="4495800"/>
            <a:ext cx="473981" cy="72072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1" name="Left Arrow 20"/>
          <p:cNvSpPr/>
          <p:nvPr/>
        </p:nvSpPr>
        <p:spPr>
          <a:xfrm>
            <a:off x="0" y="4495800"/>
            <a:ext cx="475344" cy="720725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2802619" y="5327650"/>
            <a:ext cx="457200" cy="53975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?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64219" y="2552700"/>
            <a:ext cx="3352800" cy="1371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ΑΛΜ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91419" y="26860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2091419" y="30670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091419" y="34480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62994" y="26098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59819" y="29908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59819" y="33718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R3</a:t>
            </a:r>
          </a:p>
        </p:txBody>
      </p:sp>
      <p:sp>
        <p:nvSpPr>
          <p:cNvPr id="15" name="Up Arrow 14"/>
          <p:cNvSpPr/>
          <p:nvPr/>
        </p:nvSpPr>
        <p:spPr>
          <a:xfrm>
            <a:off x="897619" y="3810000"/>
            <a:ext cx="685800" cy="5207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100" dirty="0"/>
              <a:t>R1 R3</a:t>
            </a:r>
          </a:p>
        </p:txBody>
      </p:sp>
      <p:sp>
        <p:nvSpPr>
          <p:cNvPr id="16" name="Up Arrow 15"/>
          <p:cNvSpPr/>
          <p:nvPr/>
        </p:nvSpPr>
        <p:spPr>
          <a:xfrm>
            <a:off x="413432" y="3810000"/>
            <a:ext cx="484187" cy="5207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dirty="0"/>
              <a:t>+</a:t>
            </a:r>
          </a:p>
        </p:txBody>
      </p:sp>
      <p:sp>
        <p:nvSpPr>
          <p:cNvPr id="17" name="Up Arrow 16"/>
          <p:cNvSpPr/>
          <p:nvPr/>
        </p:nvSpPr>
        <p:spPr>
          <a:xfrm>
            <a:off x="1583419" y="3822700"/>
            <a:ext cx="685800" cy="5207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100" dirty="0"/>
              <a:t>R2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14817" y="5896428"/>
            <a:ext cx="2971800" cy="838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Κύρια Μνήμη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1942429" y="5039517"/>
            <a:ext cx="1419225" cy="3254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600" dirty="0"/>
              <a:t>0011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423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Κύρια Μνήμη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58" name="Slide Number Placeholder 2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F973A253-063C-4CE7-9371-16552ECBA85F}" type="slidenum">
              <a:rPr lang="en-US">
                <a:latin typeface="Arial" charset="0"/>
                <a:cs typeface="Arial" charset="0"/>
              </a:rPr>
              <a:pPr/>
              <a:t>21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90800" y="1600200"/>
            <a:ext cx="3429000" cy="510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/>
          <a:lstStyle/>
          <a:p>
            <a:pPr eaLnBrk="0" hangingPunct="0">
              <a:defRPr/>
            </a:pPr>
            <a:endParaRPr lang="el-GR" dirty="0"/>
          </a:p>
        </p:txBody>
      </p:sp>
      <p:sp>
        <p:nvSpPr>
          <p:cNvPr id="30" name="Rounded Rectangle 29"/>
          <p:cNvSpPr/>
          <p:nvPr/>
        </p:nvSpPr>
        <p:spPr>
          <a:xfrm>
            <a:off x="2820988" y="5715000"/>
            <a:ext cx="2971800" cy="838200"/>
          </a:xfrm>
          <a:prstGeom prst="roundRect">
            <a:avLst/>
          </a:prstGeom>
          <a:solidFill>
            <a:schemeClr val="accent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Κύρια Μνήμη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2819400" y="1752600"/>
            <a:ext cx="2973388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Κεντρική </a:t>
            </a:r>
          </a:p>
          <a:p>
            <a:pPr algn="ctr" eaLnBrk="0" hangingPunct="0">
              <a:defRPr/>
            </a:pPr>
            <a:r>
              <a:rPr lang="el-GR" dirty="0"/>
              <a:t>Μονάδα </a:t>
            </a:r>
          </a:p>
          <a:p>
            <a:pPr algn="ctr" eaLnBrk="0" hangingPunct="0">
              <a:defRPr/>
            </a:pPr>
            <a:r>
              <a:rPr lang="el-GR" dirty="0"/>
              <a:t>Επεξεργασίας</a:t>
            </a:r>
            <a:endParaRPr lang="en-US" dirty="0"/>
          </a:p>
        </p:txBody>
      </p:sp>
      <p:sp>
        <p:nvSpPr>
          <p:cNvPr id="33" name="Up-Down Arrow 32"/>
          <p:cNvSpPr/>
          <p:nvPr/>
        </p:nvSpPr>
        <p:spPr>
          <a:xfrm>
            <a:off x="4192588" y="5029200"/>
            <a:ext cx="287337" cy="68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6858000" y="1752600"/>
            <a:ext cx="1676400" cy="1600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000" dirty="0"/>
              <a:t>Συσκευές</a:t>
            </a:r>
          </a:p>
          <a:p>
            <a:pPr algn="ctr" eaLnBrk="0" hangingPunct="0">
              <a:defRPr/>
            </a:pPr>
            <a:r>
              <a:rPr lang="el-GR" sz="2000" dirty="0"/>
              <a:t>Εξόδου</a:t>
            </a:r>
            <a:endParaRPr lang="en-US" sz="2000" dirty="0"/>
          </a:p>
        </p:txBody>
      </p:sp>
      <p:sp>
        <p:nvSpPr>
          <p:cNvPr id="37" name="Rounded Rectangle 36"/>
          <p:cNvSpPr/>
          <p:nvPr/>
        </p:nvSpPr>
        <p:spPr>
          <a:xfrm>
            <a:off x="76200" y="1752600"/>
            <a:ext cx="1676400" cy="1600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000" dirty="0"/>
              <a:t>Συσκευές</a:t>
            </a:r>
          </a:p>
          <a:p>
            <a:pPr algn="ctr" eaLnBrk="0" hangingPunct="0">
              <a:defRPr/>
            </a:pPr>
            <a:r>
              <a:rPr lang="el-GR" sz="2000" dirty="0"/>
              <a:t>Εισόδου</a:t>
            </a:r>
            <a:endParaRPr lang="en-US" sz="2000" dirty="0"/>
          </a:p>
        </p:txBody>
      </p:sp>
      <p:sp>
        <p:nvSpPr>
          <p:cNvPr id="39" name="Rounded Rectangle 38"/>
          <p:cNvSpPr/>
          <p:nvPr/>
        </p:nvSpPr>
        <p:spPr>
          <a:xfrm>
            <a:off x="6858000" y="4953000"/>
            <a:ext cx="2133600" cy="1600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000" dirty="0"/>
              <a:t>Συσκευές</a:t>
            </a:r>
          </a:p>
          <a:p>
            <a:pPr algn="ctr" eaLnBrk="0" hangingPunct="0">
              <a:defRPr/>
            </a:pPr>
            <a:r>
              <a:rPr lang="el-GR" sz="2000" dirty="0"/>
              <a:t>Δευτερεύουσας</a:t>
            </a:r>
          </a:p>
          <a:p>
            <a:pPr algn="ctr" eaLnBrk="0" hangingPunct="0">
              <a:defRPr/>
            </a:pPr>
            <a:r>
              <a:rPr lang="el-GR" sz="2000" dirty="0"/>
              <a:t> Μνήμης</a:t>
            </a:r>
            <a:endParaRPr lang="en-US" sz="2000" dirty="0"/>
          </a:p>
        </p:txBody>
      </p:sp>
      <p:sp>
        <p:nvSpPr>
          <p:cNvPr id="40" name="Left-Right Arrow 39"/>
          <p:cNvSpPr/>
          <p:nvPr/>
        </p:nvSpPr>
        <p:spPr>
          <a:xfrm>
            <a:off x="6019800" y="5638800"/>
            <a:ext cx="828675" cy="2873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>
            <a:off x="1762125" y="2438400"/>
            <a:ext cx="82867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3" name="Right Arrow 42"/>
          <p:cNvSpPr/>
          <p:nvPr/>
        </p:nvSpPr>
        <p:spPr>
          <a:xfrm>
            <a:off x="6029325" y="2438400"/>
            <a:ext cx="82867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60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Κύρια Μνήμη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b="1" dirty="0">
                <a:solidFill>
                  <a:schemeClr val="tx1"/>
                </a:solidFill>
              </a:rPr>
              <a:t>RAM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1" y="1570038"/>
            <a:ext cx="8839199" cy="5287962"/>
          </a:xfrm>
        </p:spPr>
        <p:txBody>
          <a:bodyPr/>
          <a:lstStyle/>
          <a:p>
            <a:pPr marL="342900" lvl="1" indent="-342900" algn="just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l-GR" sz="2800" dirty="0"/>
              <a:t>Η </a:t>
            </a:r>
            <a:r>
              <a:rPr lang="el-GR" sz="2800" b="1" dirty="0"/>
              <a:t>Κύρια Μνήμη </a:t>
            </a:r>
            <a:r>
              <a:rPr lang="el-GR" sz="2800" dirty="0"/>
              <a:t>αναφέρεται και ως </a:t>
            </a:r>
            <a:r>
              <a:rPr lang="en-US" sz="2800" b="1" dirty="0"/>
              <a:t>RAM (</a:t>
            </a:r>
            <a:r>
              <a:rPr lang="en-US" sz="2800" b="1" dirty="0">
                <a:latin typeface="Calibri" panose="020F0502020204030204" pitchFamily="34" charset="0"/>
              </a:rPr>
              <a:t>Random-Access Memory</a:t>
            </a:r>
            <a:r>
              <a:rPr lang="el-GR" sz="2800" b="1" dirty="0"/>
              <a:t>, Μνήμη Τυχαίας Προσπέλασης), </a:t>
            </a:r>
            <a:r>
              <a:rPr lang="el-GR" sz="2800" dirty="0"/>
              <a:t>γιατί επιτρέπει να προσπελάζουμε τις λέξεις της με οποιαδήποτε σειρά. </a:t>
            </a:r>
          </a:p>
          <a:p>
            <a:pPr marL="342900" lvl="1" indent="-342900" algn="just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l-GR" sz="2800" dirty="0"/>
              <a:t>Αυτό γιατί η </a:t>
            </a:r>
            <a:r>
              <a:rPr lang="el-GR" sz="2800" b="1" dirty="0"/>
              <a:t>κάθε λέξη στη Κύρια Μνήμη συνδέεται με μια ξεχωριστή διεύθυνση!</a:t>
            </a:r>
            <a:endParaRPr lang="el-GR" sz="2800" dirty="0"/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E05F523A-83F2-4D01-AEB5-BFFCC61986CD}" type="slidenum">
              <a:rPr lang="en-US">
                <a:latin typeface="Arial" charset="0"/>
                <a:cs typeface="Arial" charset="0"/>
              </a:rPr>
              <a:pPr/>
              <a:t>22</a:t>
            </a:fld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5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16" y="1942026"/>
            <a:ext cx="4347026" cy="46873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354890"/>
              </p:ext>
            </p:extLst>
          </p:nvPr>
        </p:nvGraphicFramePr>
        <p:xfrm>
          <a:off x="101598" y="2609006"/>
          <a:ext cx="2667000" cy="3877881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131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/>
                        <a:t>ΚΥΡΙΑ</a:t>
                      </a:r>
                      <a:r>
                        <a:rPr lang="el-GR" sz="2400" b="1" baseline="0" dirty="0"/>
                        <a:t> ΜΝΗΜΗ</a:t>
                      </a:r>
                      <a:endParaRPr lang="en-US" sz="2400" b="1" dirty="0"/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00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271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4343400" y="1570038"/>
            <a:ext cx="4800601" cy="5287962"/>
          </a:xfrm>
        </p:spPr>
        <p:txBody>
          <a:bodyPr>
            <a:noAutofit/>
          </a:bodyPr>
          <a:lstStyle/>
          <a:p>
            <a:pPr marL="342900" lvl="1" indent="-342900" algn="just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2100" dirty="0"/>
              <a:t>Η Κύρια Μνήμη διαιρείται σε </a:t>
            </a:r>
            <a:r>
              <a:rPr lang="el-GR" sz="2100" b="1" dirty="0"/>
              <a:t>θέσεις μνήμης</a:t>
            </a:r>
            <a:r>
              <a:rPr lang="el-GR" sz="2100" dirty="0"/>
              <a:t>.</a:t>
            </a:r>
          </a:p>
          <a:p>
            <a:pPr marL="342900" lvl="1" indent="-342900" algn="just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2100" dirty="0"/>
              <a:t>Κάθε μια θέση μνήμης μπορεί να αποθηκεύσει μια </a:t>
            </a:r>
            <a:r>
              <a:rPr lang="el-GR" sz="2100" b="1" dirty="0"/>
              <a:t>Λέξη</a:t>
            </a:r>
            <a:r>
              <a:rPr lang="el-GR" sz="2100" dirty="0"/>
              <a:t>. Δηλαδή μια </a:t>
            </a:r>
            <a:r>
              <a:rPr lang="el-GR" sz="2100" b="1" dirty="0"/>
              <a:t>εντολή</a:t>
            </a:r>
            <a:r>
              <a:rPr lang="el-GR" sz="2100" dirty="0"/>
              <a:t> του προγράμματος ή κάποια </a:t>
            </a:r>
            <a:r>
              <a:rPr lang="el-GR" sz="2100" b="1" dirty="0"/>
              <a:t>δεδομένα,</a:t>
            </a:r>
            <a:r>
              <a:rPr lang="el-GR" sz="2100" dirty="0"/>
              <a:t> </a:t>
            </a:r>
            <a:r>
              <a:rPr lang="el-GR" sz="2100" b="1" dirty="0"/>
              <a:t>μεταφρασμένα σε γλώσσα μηχανής </a:t>
            </a:r>
            <a:r>
              <a:rPr lang="el-GR" sz="2100" dirty="0">
                <a:sym typeface="Wingdings" panose="05000000000000000000" pitchFamily="2" charset="2"/>
              </a:rPr>
              <a:t> </a:t>
            </a:r>
            <a:r>
              <a:rPr lang="el-GR" sz="2100" dirty="0"/>
              <a:t>ένα σύνολο δυαδικών ψηφίων)</a:t>
            </a:r>
          </a:p>
          <a:p>
            <a:pPr marL="342900" lvl="1" indent="-342900" algn="just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2100" dirty="0"/>
              <a:t>Όλες οι λέξεις της Κύριας Μνήμης  αποτελούνται από μια ακολουθία μπιτ </a:t>
            </a:r>
            <a:r>
              <a:rPr lang="el-GR" sz="2100" b="1" dirty="0"/>
              <a:t>ίδιου μήκους </a:t>
            </a:r>
            <a:r>
              <a:rPr lang="el-GR" sz="2100" dirty="0"/>
              <a:t>(8, 16, 32, ή και 64 μπιτ).</a:t>
            </a:r>
            <a:r>
              <a:rPr lang="en-US" sz="2100" dirty="0"/>
              <a:t> </a:t>
            </a:r>
            <a:endParaRPr lang="el-GR" sz="2100" dirty="0"/>
          </a:p>
          <a:p>
            <a:pPr marL="342900" lvl="1" indent="-342900" algn="just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2100" dirty="0"/>
              <a:t>Κάθε λέξη έχει μια </a:t>
            </a:r>
            <a:r>
              <a:rPr lang="el-GR" sz="2100" b="1" dirty="0"/>
              <a:t>Μοναδική Διεύθυνση</a:t>
            </a:r>
            <a:r>
              <a:rPr lang="el-GR" sz="2100" dirty="0"/>
              <a:t>.</a:t>
            </a:r>
          </a:p>
          <a:p>
            <a:pPr marL="342900" lvl="1" indent="-342900" algn="just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2100" dirty="0"/>
              <a:t>Οι Διευθύνσεις επιτρέπουν την άμεση </a:t>
            </a:r>
            <a:r>
              <a:rPr lang="el-GR" sz="2100" b="1" dirty="0"/>
              <a:t>Ανάγνωση</a:t>
            </a:r>
            <a:r>
              <a:rPr lang="el-GR" sz="2100" dirty="0"/>
              <a:t> και </a:t>
            </a:r>
            <a:r>
              <a:rPr lang="el-GR" sz="2100" b="1" dirty="0"/>
              <a:t>Εγγραφή</a:t>
            </a:r>
            <a:r>
              <a:rPr lang="el-GR" sz="2100" dirty="0"/>
              <a:t> μεμονωμένων λέξεων.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326883"/>
              </p:ext>
            </p:extLst>
          </p:nvPr>
        </p:nvGraphicFramePr>
        <p:xfrm>
          <a:off x="101598" y="2609006"/>
          <a:ext cx="2667000" cy="3877881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131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Κύρια Μνήμη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0BE2A8E4-0B0B-490B-BBCA-51EC49318F7C}" type="slidenum">
              <a:rPr lang="en-US">
                <a:latin typeface="Arial" charset="0"/>
                <a:cs typeface="Arial" charset="0"/>
              </a:rPr>
              <a:pPr/>
              <a:t>23</a:t>
            </a:fld>
            <a:endParaRPr lang="en-US">
              <a:latin typeface="Arial" charset="0"/>
              <a:cs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85888"/>
              </p:ext>
            </p:extLst>
          </p:nvPr>
        </p:nvGraphicFramePr>
        <p:xfrm>
          <a:off x="101598" y="2590102"/>
          <a:ext cx="2667000" cy="3915688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9461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00101101  01001111</a:t>
                      </a:r>
                      <a:endParaRPr lang="en-US" sz="1800" dirty="0"/>
                    </a:p>
                  </a:txBody>
                  <a:tcPr anchor="ctr"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11010101  01101011</a:t>
                      </a:r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10110101  01011000</a:t>
                      </a:r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>
                        <a:buAutoNum type="arabicPlain" startAt="10"/>
                      </a:pPr>
                      <a:r>
                        <a:rPr lang="el-GR" sz="1800" dirty="0"/>
                        <a:t>000000</a:t>
                      </a:r>
                      <a:r>
                        <a:rPr lang="el-GR" sz="1800" baseline="0" dirty="0"/>
                        <a:t>  </a:t>
                      </a:r>
                      <a:r>
                        <a:rPr lang="el-GR" sz="1800" dirty="0"/>
                        <a:t>10011010</a:t>
                      </a:r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01011110  10101100</a:t>
                      </a:r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10011100  11111111</a:t>
                      </a:r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01101100  10101101</a:t>
                      </a:r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10010010  01010110</a:t>
                      </a:r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294647"/>
              </p:ext>
            </p:extLst>
          </p:nvPr>
        </p:nvGraphicFramePr>
        <p:xfrm>
          <a:off x="2862895" y="2597875"/>
          <a:ext cx="1480356" cy="3893712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148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000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001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010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011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882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100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101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110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111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44718" y="2134873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319088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3" indent="-227013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13" indent="-227013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213" indent="-227013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2868" indent="-228573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155" indent="-22857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442" indent="-22857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5729" indent="-228573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ct val="0"/>
              </a:spcBef>
              <a:buFont typeface="Wingdings" pitchFamily="2" charset="2"/>
              <a:buNone/>
            </a:pPr>
            <a:r>
              <a:rPr lang="el-GR" sz="2200" b="1" dirty="0"/>
              <a:t>Λέξεις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540004" y="2109193"/>
            <a:ext cx="2209800" cy="53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319088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3" indent="-227013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13" indent="-227013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213" indent="-227013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2868" indent="-228573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155" indent="-22857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442" indent="-22857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5729" indent="-228573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ct val="0"/>
              </a:spcBef>
              <a:buFont typeface="Wingdings" pitchFamily="2" charset="2"/>
              <a:buNone/>
            </a:pPr>
            <a:r>
              <a:rPr lang="el-GR" sz="2200" b="1" dirty="0"/>
              <a:t>Διεύθυνση</a:t>
            </a:r>
          </a:p>
        </p:txBody>
      </p:sp>
    </p:spTree>
    <p:extLst>
      <p:ext uri="{BB962C8B-B14F-4D97-AF65-F5344CB8AC3E}">
        <p14:creationId xmlns:p14="http://schemas.microsoft.com/office/powerpoint/2010/main" val="22347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471714" y="1570038"/>
            <a:ext cx="8531225" cy="5287962"/>
          </a:xfrm>
        </p:spPr>
        <p:txBody>
          <a:bodyPr>
            <a:noAutofit/>
          </a:bodyPr>
          <a:lstStyle/>
          <a:p>
            <a:pPr marL="4457165" indent="-1053974" fontAlgn="auto">
              <a:spcAft>
                <a:spcPts val="0"/>
              </a:spcAft>
              <a:buFont typeface="Wingdings"/>
              <a:buNone/>
              <a:defRPr/>
            </a:pPr>
            <a:r>
              <a:rPr lang="el-GR" sz="2800" dirty="0"/>
              <a:t>  </a:t>
            </a:r>
            <a:r>
              <a:rPr lang="el-GR" sz="2800" b="1" dirty="0"/>
              <a:t>Κατά την Ανάγνωση μιας λέξης: </a:t>
            </a:r>
          </a:p>
          <a:p>
            <a:pPr marL="4340225" lvl="2" indent="-347663" algn="just" fontAlgn="auto">
              <a:spcBef>
                <a:spcPts val="24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l-GR" sz="2500" dirty="0"/>
              <a:t>	Η </a:t>
            </a:r>
            <a:r>
              <a:rPr lang="el-GR" sz="2500" b="1" dirty="0"/>
              <a:t>ΚΜΕ</a:t>
            </a:r>
            <a:r>
              <a:rPr lang="el-GR" sz="2500" dirty="0"/>
              <a:t> αποστέλλει στην </a:t>
            </a:r>
            <a:r>
              <a:rPr lang="el-GR" sz="2500" b="1" dirty="0"/>
              <a:t>Κύρια Μνήμη</a:t>
            </a:r>
            <a:r>
              <a:rPr lang="el-GR" sz="2500" dirty="0"/>
              <a:t>:</a:t>
            </a:r>
          </a:p>
          <a:p>
            <a:pPr marL="4803775" lvl="3" indent="-347663" algn="just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l-GR" sz="2500" dirty="0"/>
              <a:t>Τον </a:t>
            </a:r>
            <a:r>
              <a:rPr lang="el-GR" sz="2500" b="1" dirty="0"/>
              <a:t>κωδικό</a:t>
            </a:r>
            <a:r>
              <a:rPr lang="el-GR" sz="2500" dirty="0"/>
              <a:t> της πράξης της </a:t>
            </a:r>
            <a:r>
              <a:rPr lang="el-GR" sz="2500" b="1" dirty="0"/>
              <a:t>Ανάγνωσης (Α)</a:t>
            </a:r>
            <a:r>
              <a:rPr lang="el-GR" sz="2500" dirty="0"/>
              <a:t> </a:t>
            </a:r>
          </a:p>
          <a:p>
            <a:pPr marL="4803775" lvl="3" indent="-347663" algn="just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l-GR" sz="2500" dirty="0"/>
              <a:t>Τη </a:t>
            </a:r>
            <a:r>
              <a:rPr lang="el-GR" sz="2500" b="1" dirty="0"/>
              <a:t>Διεύθυνση της λέξης </a:t>
            </a:r>
            <a:r>
              <a:rPr lang="el-GR" sz="2500" dirty="0"/>
              <a:t>(011) που θέλει να διαβάσει</a:t>
            </a:r>
          </a:p>
          <a:p>
            <a:pPr marL="4340225" lvl="2" indent="-347663" algn="just" fontAlgn="auto">
              <a:spcBef>
                <a:spcPts val="2400"/>
              </a:spcBef>
              <a:spcAft>
                <a:spcPts val="0"/>
              </a:spcAft>
              <a:buNone/>
              <a:defRPr/>
            </a:pPr>
            <a:r>
              <a:rPr lang="el-GR" sz="2500" dirty="0"/>
              <a:t>	Η </a:t>
            </a:r>
            <a:r>
              <a:rPr lang="el-GR" sz="2500" b="1" dirty="0"/>
              <a:t>Κύρια Μνήμη</a:t>
            </a:r>
            <a:r>
              <a:rPr lang="en-US" sz="2500" b="1" dirty="0"/>
              <a:t>:</a:t>
            </a:r>
            <a:r>
              <a:rPr lang="el-GR" sz="2500" b="1" dirty="0"/>
              <a:t> </a:t>
            </a:r>
          </a:p>
          <a:p>
            <a:pPr marL="4803775" lvl="3" indent="-347663" algn="just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l-GR" sz="2500" dirty="0"/>
              <a:t>Επιστρέφει</a:t>
            </a:r>
            <a:r>
              <a:rPr lang="en-US" sz="2500" dirty="0"/>
              <a:t> </a:t>
            </a:r>
            <a:r>
              <a:rPr lang="el-GR" sz="2500" dirty="0"/>
              <a:t>στην ΚΜΕ τα μπιτ της λέξης.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74781"/>
              </p:ext>
            </p:extLst>
          </p:nvPr>
        </p:nvGraphicFramePr>
        <p:xfrm>
          <a:off x="540803" y="2459476"/>
          <a:ext cx="2667000" cy="3915688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9461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00101101  01001111</a:t>
                      </a:r>
                      <a:endParaRPr lang="en-US" sz="1800" dirty="0"/>
                    </a:p>
                  </a:txBody>
                  <a:tcPr anchor="ctr"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11010101  01101011</a:t>
                      </a:r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10110101  01011000</a:t>
                      </a:r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>
                        <a:buAutoNum type="arabicPlain" startAt="10"/>
                      </a:pPr>
                      <a:r>
                        <a:rPr lang="el-GR" sz="1800" dirty="0"/>
                        <a:t>000000</a:t>
                      </a:r>
                      <a:r>
                        <a:rPr lang="el-GR" sz="1800" baseline="0" dirty="0"/>
                        <a:t>  </a:t>
                      </a:r>
                      <a:r>
                        <a:rPr lang="el-GR" sz="1800" dirty="0"/>
                        <a:t>10011010</a:t>
                      </a:r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01011110  10101100</a:t>
                      </a:r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10011100  11111111</a:t>
                      </a:r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01101100  10101101</a:t>
                      </a:r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10010010  01010110</a:t>
                      </a:r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65219"/>
              </p:ext>
            </p:extLst>
          </p:nvPr>
        </p:nvGraphicFramePr>
        <p:xfrm>
          <a:off x="3302100" y="2467249"/>
          <a:ext cx="1480356" cy="3893712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148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000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001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010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011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882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100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101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110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111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Κύρια Μνήμη: Ανάγνωση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9365E165-4825-40B6-A437-51D8B2667835}" type="slidenum">
              <a:rPr lang="en-US">
                <a:latin typeface="Arial" charset="0"/>
                <a:cs typeface="Arial" charset="0"/>
              </a:rPr>
              <a:pPr/>
              <a:t>24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3925" y="3875316"/>
            <a:ext cx="3124200" cy="6096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70516" y="4020456"/>
            <a:ext cx="990600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8" name="Up Arrow 17"/>
          <p:cNvSpPr/>
          <p:nvPr/>
        </p:nvSpPr>
        <p:spPr>
          <a:xfrm>
            <a:off x="779181" y="1905000"/>
            <a:ext cx="2209800" cy="533400"/>
          </a:xfrm>
          <a:prstGeom prst="upArrow">
            <a:avLst>
              <a:gd name="adj1" fmla="val 94387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1600" dirty="0"/>
              <a:t>10000000  10011010</a:t>
            </a:r>
            <a:endParaRPr lang="en-US" sz="1600" dirty="0"/>
          </a:p>
        </p:txBody>
      </p:sp>
      <p:sp>
        <p:nvSpPr>
          <p:cNvPr id="19" name="Right Arrow 18"/>
          <p:cNvSpPr/>
          <p:nvPr/>
        </p:nvSpPr>
        <p:spPr>
          <a:xfrm rot="2777781">
            <a:off x="79093" y="2109788"/>
            <a:ext cx="620713" cy="48418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000" dirty="0"/>
              <a:t>Α</a:t>
            </a:r>
            <a:endParaRPr lang="en-US" dirty="0"/>
          </a:p>
        </p:txBody>
      </p:sp>
      <p:sp>
        <p:nvSpPr>
          <p:cNvPr id="20" name="Left Arrow 19"/>
          <p:cNvSpPr/>
          <p:nvPr/>
        </p:nvSpPr>
        <p:spPr>
          <a:xfrm rot="19153289">
            <a:off x="3081056" y="2116138"/>
            <a:ext cx="668338" cy="485775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1800" dirty="0"/>
              <a:t>011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57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612775" y="1570038"/>
            <a:ext cx="8531225" cy="5287962"/>
          </a:xfrm>
        </p:spPr>
        <p:txBody>
          <a:bodyPr>
            <a:noAutofit/>
          </a:bodyPr>
          <a:lstStyle/>
          <a:p>
            <a:pPr marL="4457165" indent="-1053974" fontAlgn="auto">
              <a:spcAft>
                <a:spcPts val="0"/>
              </a:spcAft>
              <a:buNone/>
              <a:defRPr/>
            </a:pPr>
            <a:r>
              <a:rPr lang="el-GR" sz="2800" b="1" dirty="0"/>
              <a:t>Κατά την Εγγραφή μιας λέξης: </a:t>
            </a:r>
          </a:p>
          <a:p>
            <a:pPr marL="4457165" indent="-1053974" fontAlgn="auto">
              <a:spcAft>
                <a:spcPts val="0"/>
              </a:spcAft>
              <a:buNone/>
              <a:defRPr/>
            </a:pPr>
            <a:endParaRPr lang="el-GR" sz="600" b="1" dirty="0"/>
          </a:p>
          <a:p>
            <a:pPr marL="4340225" indent="-1052513" fontAlgn="auto">
              <a:spcAft>
                <a:spcPts val="0"/>
              </a:spcAft>
              <a:buNone/>
              <a:defRPr/>
            </a:pPr>
            <a:r>
              <a:rPr lang="el-GR" sz="2800" b="1" dirty="0"/>
              <a:t>	</a:t>
            </a:r>
            <a:r>
              <a:rPr lang="el-GR" sz="2500" dirty="0"/>
              <a:t>Η </a:t>
            </a:r>
            <a:r>
              <a:rPr lang="el-GR" sz="2500" b="1" dirty="0"/>
              <a:t>ΚΜΕ</a:t>
            </a:r>
            <a:r>
              <a:rPr lang="el-GR" sz="2500" dirty="0"/>
              <a:t> αποστέλλει στην </a:t>
            </a:r>
            <a:r>
              <a:rPr lang="el-GR" sz="2500" b="1" dirty="0"/>
              <a:t>Κύρια Μνήμη</a:t>
            </a:r>
            <a:r>
              <a:rPr lang="el-GR" sz="2500" dirty="0"/>
              <a:t>:</a:t>
            </a:r>
          </a:p>
          <a:p>
            <a:pPr marL="4803775" lvl="3" indent="-347663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l-GR" sz="2500" dirty="0"/>
              <a:t>Τον </a:t>
            </a:r>
            <a:r>
              <a:rPr lang="el-GR" sz="2500" b="1" dirty="0"/>
              <a:t>κωδικό</a:t>
            </a:r>
            <a:r>
              <a:rPr lang="el-GR" sz="2500" dirty="0"/>
              <a:t> της πράξης της </a:t>
            </a:r>
            <a:r>
              <a:rPr lang="el-GR" sz="2500" b="1" dirty="0"/>
              <a:t>Εγγραφής</a:t>
            </a:r>
            <a:r>
              <a:rPr lang="el-GR" sz="2500" dirty="0"/>
              <a:t> </a:t>
            </a:r>
            <a:r>
              <a:rPr lang="el-GR" sz="2500" b="1" dirty="0"/>
              <a:t>(Ε),</a:t>
            </a:r>
          </a:p>
          <a:p>
            <a:pPr marL="4803775" lvl="3" indent="-347663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l-GR" sz="2500" dirty="0"/>
              <a:t>Τη </a:t>
            </a:r>
            <a:r>
              <a:rPr lang="el-GR" sz="2500" b="1" dirty="0"/>
              <a:t>Διεύθυνση της λέξης </a:t>
            </a:r>
            <a:r>
              <a:rPr lang="el-GR" sz="2500" dirty="0"/>
              <a:t>(101) όπου θέλει να γράψει, και</a:t>
            </a:r>
          </a:p>
          <a:p>
            <a:pPr marL="4803775" lvl="3" indent="-347663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l-GR" sz="2500" dirty="0"/>
              <a:t>Τα </a:t>
            </a:r>
            <a:r>
              <a:rPr lang="el-GR" sz="2500" b="1" dirty="0"/>
              <a:t>μπιτ που θέλει να γράψει</a:t>
            </a:r>
            <a:r>
              <a:rPr lang="el-GR" sz="2500" dirty="0"/>
              <a:t>.</a:t>
            </a:r>
          </a:p>
          <a:p>
            <a:pPr marL="4456112" lvl="3" indent="0" fontAlgn="auto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l-GR" sz="2500" b="1" dirty="0"/>
              <a:t>Η Κύρια Μνήμη </a:t>
            </a:r>
          </a:p>
          <a:p>
            <a:pPr marL="4803775" lvl="3" indent="-347663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l-GR" sz="2500" dirty="0"/>
              <a:t>Εκτελεί την αλλαγή.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354868"/>
              </p:ext>
            </p:extLst>
          </p:nvPr>
        </p:nvGraphicFramePr>
        <p:xfrm>
          <a:off x="540803" y="2459476"/>
          <a:ext cx="2667000" cy="3915688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9461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00101101  01001111</a:t>
                      </a:r>
                      <a:endParaRPr lang="en-US" sz="1800" dirty="0"/>
                    </a:p>
                  </a:txBody>
                  <a:tcPr anchor="ctr"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11010101  01101011</a:t>
                      </a:r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10110101  01011000</a:t>
                      </a:r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>
                        <a:buAutoNum type="arabicPlain" startAt="10"/>
                      </a:pPr>
                      <a:r>
                        <a:rPr lang="el-GR" sz="1800" dirty="0"/>
                        <a:t>000000</a:t>
                      </a:r>
                      <a:r>
                        <a:rPr lang="el-GR" sz="1800" baseline="0" dirty="0"/>
                        <a:t>  </a:t>
                      </a:r>
                      <a:r>
                        <a:rPr lang="el-GR" sz="1800" dirty="0"/>
                        <a:t>10011010</a:t>
                      </a:r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01011110  10101100</a:t>
                      </a:r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10011100  11111111</a:t>
                      </a:r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01101100  10101101</a:t>
                      </a:r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10010010  01010110</a:t>
                      </a:r>
                      <a:endParaRPr lang="en-US" sz="1800" dirty="0"/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904863"/>
              </p:ext>
            </p:extLst>
          </p:nvPr>
        </p:nvGraphicFramePr>
        <p:xfrm>
          <a:off x="3302100" y="2467249"/>
          <a:ext cx="1480356" cy="3893712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148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000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001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010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011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882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100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101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110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n>
                            <a:noFill/>
                          </a:ln>
                        </a:rPr>
                        <a:t>111</a:t>
                      </a:r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Κύρια Μνήμη: Εγγραφή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FCC08453-3E8D-4C5A-9146-2EDC7D1D86D8}" type="slidenum">
              <a:rPr lang="en-US">
                <a:latin typeface="Arial" charset="0"/>
                <a:cs typeface="Arial" charset="0"/>
              </a:rPr>
              <a:pPr/>
              <a:t>25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2777781">
            <a:off x="74791" y="2109788"/>
            <a:ext cx="620713" cy="48418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000" dirty="0"/>
              <a:t>Ε</a:t>
            </a:r>
            <a:endParaRPr lang="en-US" dirty="0"/>
          </a:p>
        </p:txBody>
      </p:sp>
      <p:sp>
        <p:nvSpPr>
          <p:cNvPr id="20" name="Left Arrow 19"/>
          <p:cNvSpPr/>
          <p:nvPr/>
        </p:nvSpPr>
        <p:spPr>
          <a:xfrm rot="19153289">
            <a:off x="3076754" y="2116138"/>
            <a:ext cx="668338" cy="485775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1800" dirty="0"/>
              <a:t>101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275772" y="4842330"/>
            <a:ext cx="3124200" cy="6096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774879" y="1981200"/>
            <a:ext cx="2209800" cy="533400"/>
          </a:xfrm>
          <a:prstGeom prst="downArrow">
            <a:avLst>
              <a:gd name="adj1" fmla="val 94815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1600" dirty="0"/>
              <a:t>11111111  00000000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65809" y="4983844"/>
            <a:ext cx="2286000" cy="338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91429" tIns="45715" rIns="91429" bIns="45715"/>
          <a:lstStyle/>
          <a:p>
            <a:pPr eaLnBrk="0" hangingPunct="0">
              <a:defRPr/>
            </a:pPr>
            <a:r>
              <a:rPr lang="el-GR" sz="1800" dirty="0">
                <a:solidFill>
                  <a:schemeClr val="bg1"/>
                </a:solidFill>
                <a:latin typeface="+mn-lt"/>
              </a:rPr>
              <a:t>11111111  00000000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37858" y="4956630"/>
            <a:ext cx="990600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6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Κύρια Μνήμη: Χωρητικότητα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0E8FC543-74F1-4E0B-A91D-4A910B8EC8DE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570038"/>
            <a:ext cx="8531225" cy="5287962"/>
          </a:xfrm>
        </p:spPr>
        <p:txBody>
          <a:bodyPr>
            <a:noAutofit/>
          </a:bodyPr>
          <a:lstStyle/>
          <a:p>
            <a:pPr marL="1523817" indent="-1523817" fontAlgn="auto">
              <a:spcAft>
                <a:spcPts val="0"/>
              </a:spcAft>
              <a:buFont typeface="Wingdings"/>
              <a:buNone/>
              <a:defRPr/>
            </a:pPr>
            <a:r>
              <a:rPr lang="el-GR" sz="2800" i="1" u="sng" dirty="0"/>
              <a:t>Ερώτηση:</a:t>
            </a:r>
            <a:r>
              <a:rPr lang="el-GR" sz="2800" dirty="0"/>
              <a:t> Αν η Κύρια Μνήμη αποτελείται από </a:t>
            </a:r>
            <a:r>
              <a:rPr lang="el-GR" sz="2800" b="1" i="1" dirty="0"/>
              <a:t>64 </a:t>
            </a:r>
            <a:r>
              <a:rPr lang="el-GR" sz="2800" dirty="0"/>
              <a:t>λέξεις των </a:t>
            </a:r>
            <a:r>
              <a:rPr lang="el-GR" sz="2800" b="1" i="1" dirty="0"/>
              <a:t>16</a:t>
            </a:r>
            <a:r>
              <a:rPr lang="en-US" sz="2800" dirty="0"/>
              <a:t> </a:t>
            </a:r>
            <a:r>
              <a:rPr lang="el-GR" sz="2800" dirty="0"/>
              <a:t>μπιτ η κάθε μία, </a:t>
            </a:r>
            <a:r>
              <a:rPr lang="el-GR" sz="2800" b="1" dirty="0"/>
              <a:t>πόσα μπάιτ </a:t>
            </a:r>
            <a:r>
              <a:rPr lang="el-GR" sz="2800" dirty="0"/>
              <a:t>είναι το συνολικό της μέγεθος; </a:t>
            </a:r>
          </a:p>
          <a:p>
            <a:pPr marL="738188" indent="-41275" fontAlgn="auto">
              <a:spcAft>
                <a:spcPts val="0"/>
              </a:spcAft>
              <a:buFont typeface="Wingdings"/>
              <a:buNone/>
              <a:defRPr/>
            </a:pPr>
            <a:r>
              <a:rPr lang="el-GR" sz="2000" i="1" dirty="0"/>
              <a:t>	Θυμηθείτε</a:t>
            </a:r>
            <a:r>
              <a:rPr lang="en-US" sz="2000" i="1" dirty="0"/>
              <a:t>: </a:t>
            </a:r>
            <a:r>
              <a:rPr lang="el-GR" sz="2000" i="1" dirty="0"/>
              <a:t>1 </a:t>
            </a:r>
            <a:r>
              <a:rPr lang="el-GR" sz="2000" i="1" dirty="0" err="1"/>
              <a:t>μπαιτ</a:t>
            </a:r>
            <a:r>
              <a:rPr lang="el-GR" sz="2000" i="1" dirty="0"/>
              <a:t> = 8 μπιτ		Άρα 16 μπιτ = 2</a:t>
            </a:r>
            <a:r>
              <a:rPr lang="en-US" sz="2000" i="1" dirty="0"/>
              <a:t> </a:t>
            </a:r>
            <a:r>
              <a:rPr lang="el-GR" sz="2000" i="1" dirty="0" err="1"/>
              <a:t>μπαιτ</a:t>
            </a:r>
            <a:r>
              <a:rPr lang="el-GR" sz="2000" i="1" dirty="0"/>
              <a:t> (16/8)</a:t>
            </a:r>
          </a:p>
          <a:p>
            <a:pPr marL="1612706" indent="-1612706" fontAlgn="auto">
              <a:spcBef>
                <a:spcPts val="1800"/>
              </a:spcBef>
              <a:spcAft>
                <a:spcPts val="0"/>
              </a:spcAft>
              <a:buFont typeface="Wingdings"/>
              <a:buNone/>
              <a:tabLst>
                <a:tab pos="4481462" algn="r"/>
                <a:tab pos="4837819" algn="ctr"/>
                <a:tab pos="5204975" algn="l"/>
              </a:tabLst>
              <a:defRPr/>
            </a:pPr>
            <a:endParaRPr lang="el-GR" sz="2800" i="1" u="sng" dirty="0"/>
          </a:p>
          <a:p>
            <a:pPr marL="1612706" indent="-1612706" fontAlgn="auto">
              <a:spcBef>
                <a:spcPts val="1800"/>
              </a:spcBef>
              <a:spcAft>
                <a:spcPts val="0"/>
              </a:spcAft>
              <a:buFont typeface="Wingdings"/>
              <a:buNone/>
              <a:tabLst>
                <a:tab pos="4481462" algn="r"/>
                <a:tab pos="4837819" algn="ctr"/>
                <a:tab pos="5204975" algn="l"/>
              </a:tabLst>
              <a:defRPr/>
            </a:pPr>
            <a:r>
              <a:rPr lang="el-GR" sz="2800" i="1" u="sng" dirty="0"/>
              <a:t>Απάντηση:</a:t>
            </a:r>
            <a:r>
              <a:rPr lang="el-GR" sz="2800" dirty="0"/>
              <a:t> 		</a:t>
            </a:r>
            <a:r>
              <a:rPr lang="el-GR" sz="2800" dirty="0">
                <a:sym typeface="Wingdings"/>
              </a:rPr>
              <a:t>	64 λέξεις</a:t>
            </a:r>
          </a:p>
          <a:p>
            <a:pPr marL="1612706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tabLst>
                <a:tab pos="4481462" algn="r"/>
                <a:tab pos="4837819" algn="ctr"/>
                <a:tab pos="5204975" algn="l"/>
              </a:tabLst>
              <a:defRPr/>
            </a:pPr>
            <a:r>
              <a:rPr lang="el-GR" sz="2800" dirty="0">
                <a:sym typeface="Wingdings"/>
              </a:rPr>
              <a:t>	16  μπιτ/λέξη		2 μπάιτ/λέξη</a:t>
            </a:r>
          </a:p>
          <a:p>
            <a:pPr marL="1612706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tabLst>
                <a:tab pos="5028596" algn="r"/>
                <a:tab pos="5206375" algn="l"/>
              </a:tabLst>
              <a:defRPr/>
            </a:pPr>
            <a:r>
              <a:rPr lang="el-GR" sz="2800" dirty="0">
                <a:sym typeface="Wingdings"/>
              </a:rPr>
              <a:t>	</a:t>
            </a:r>
            <a:r>
              <a:rPr lang="el-GR" sz="2800" i="1" dirty="0">
                <a:sym typeface="Wingdings"/>
              </a:rPr>
              <a:t>άρα συνολικά:</a:t>
            </a:r>
            <a:r>
              <a:rPr lang="el-GR" sz="2800" dirty="0">
                <a:sym typeface="Wingdings"/>
              </a:rPr>
              <a:t>	128 </a:t>
            </a:r>
            <a:r>
              <a:rPr lang="el-GR" sz="2800" dirty="0" err="1">
                <a:sym typeface="Wingdings"/>
              </a:rPr>
              <a:t>μπάιτ</a:t>
            </a:r>
            <a:endParaRPr lang="en-GB" sz="2800" dirty="0">
              <a:sym typeface="Wingdings"/>
            </a:endParaRPr>
          </a:p>
          <a:p>
            <a:pPr marL="1612706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tabLst>
                <a:tab pos="5028596" algn="r"/>
                <a:tab pos="5206375" algn="l"/>
              </a:tabLst>
              <a:defRPr/>
            </a:pPr>
            <a:endParaRPr lang="en-GB" sz="2800" dirty="0">
              <a:sym typeface="Wingding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804886" y="5054604"/>
            <a:ext cx="5181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56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Κύρια Μνήμη: Χωρητικότητα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F9D377CD-4EE3-4525-B9BF-2638A289B901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570038"/>
            <a:ext cx="8531225" cy="5287962"/>
          </a:xfrm>
        </p:spPr>
        <p:txBody>
          <a:bodyPr>
            <a:noAutofit/>
          </a:bodyPr>
          <a:lstStyle/>
          <a:p>
            <a:pPr marL="1523817" indent="-1523817" fontAlgn="auto">
              <a:spcAft>
                <a:spcPts val="0"/>
              </a:spcAft>
              <a:buFont typeface="Wingdings"/>
              <a:buNone/>
              <a:defRPr/>
            </a:pPr>
            <a:r>
              <a:rPr lang="el-GR" sz="2800" i="1" u="sng" dirty="0"/>
              <a:t>Ερώτηση:</a:t>
            </a:r>
            <a:r>
              <a:rPr lang="el-GR" sz="2800" dirty="0"/>
              <a:t> Αν η Κύρια Μνήμη έχει λέξεις των </a:t>
            </a:r>
            <a:r>
              <a:rPr lang="el-GR" sz="2800" b="1" i="1" dirty="0"/>
              <a:t>16</a:t>
            </a:r>
            <a:r>
              <a:rPr lang="en-US" sz="2800" dirty="0"/>
              <a:t> </a:t>
            </a:r>
            <a:r>
              <a:rPr lang="el-GR" sz="2800" dirty="0"/>
              <a:t>μπιτ και διευθύνσεις των </a:t>
            </a:r>
            <a:r>
              <a:rPr lang="el-GR" sz="2800" b="1" i="1" dirty="0"/>
              <a:t>8</a:t>
            </a:r>
            <a:r>
              <a:rPr lang="el-GR" sz="2800" dirty="0"/>
              <a:t> μπιτ, πόσα μπάιτ είναι το συνολικό της μέγεθος; </a:t>
            </a:r>
          </a:p>
          <a:p>
            <a:pPr marL="115888" indent="-14288" fontAlgn="auto">
              <a:spcBef>
                <a:spcPts val="600"/>
              </a:spcBef>
              <a:spcAft>
                <a:spcPts val="0"/>
              </a:spcAft>
              <a:buFont typeface="Wingdings"/>
              <a:buNone/>
              <a:tabLst>
                <a:tab pos="5206375" algn="r"/>
                <a:tab pos="5561932" algn="ctr"/>
                <a:tab pos="5917490" algn="l"/>
              </a:tabLst>
              <a:defRPr/>
            </a:pPr>
            <a:r>
              <a:rPr lang="el-GR" sz="2000" i="1" dirty="0"/>
              <a:t>Θυμηθείτε</a:t>
            </a:r>
            <a:r>
              <a:rPr lang="en-US" sz="2000" i="1" dirty="0"/>
              <a:t>: </a:t>
            </a:r>
            <a:r>
              <a:rPr lang="el-GR" sz="2000" i="1" dirty="0"/>
              <a:t>Με </a:t>
            </a:r>
            <a:r>
              <a:rPr lang="el-GR" sz="2000" b="1" i="1" dirty="0"/>
              <a:t>8</a:t>
            </a:r>
            <a:r>
              <a:rPr lang="el-GR" sz="2000" i="1" dirty="0"/>
              <a:t> μπιτ πόσες διαφορετικές τιμές (άρα στην περίπτωση αυτή διαφορετικές διευθύνσεις) μπορούμε να αναπαραστήσουμε? </a:t>
            </a:r>
          </a:p>
          <a:p>
            <a:pPr marL="115888" indent="-14288" fontAlgn="auto">
              <a:spcBef>
                <a:spcPts val="600"/>
              </a:spcBef>
              <a:spcAft>
                <a:spcPts val="0"/>
              </a:spcAft>
              <a:buFont typeface="Wingdings"/>
              <a:buNone/>
              <a:tabLst>
                <a:tab pos="5206375" algn="r"/>
                <a:tab pos="5561932" algn="ctr"/>
                <a:tab pos="5917490" algn="l"/>
              </a:tabLst>
              <a:defRPr/>
            </a:pPr>
            <a:r>
              <a:rPr lang="en-US" sz="2000" i="1" dirty="0"/>
              <a:t>Hint1: </a:t>
            </a:r>
            <a:r>
              <a:rPr lang="el-GR" sz="2000" i="1" dirty="0"/>
              <a:t>Σε </a:t>
            </a:r>
            <a:r>
              <a:rPr lang="el-GR" sz="2000" b="1" i="1" dirty="0"/>
              <a:t>κάθε διεύθυνση </a:t>
            </a:r>
            <a:r>
              <a:rPr lang="el-GR" sz="2000" i="1" dirty="0"/>
              <a:t>μπορεί να </a:t>
            </a:r>
            <a:r>
              <a:rPr lang="el-GR" sz="2000" b="1" i="1" dirty="0"/>
              <a:t>αποθηκευτεί μόνο μια Λέξη! </a:t>
            </a:r>
          </a:p>
          <a:p>
            <a:pPr marL="115888" indent="-14288" fontAlgn="auto">
              <a:spcBef>
                <a:spcPts val="600"/>
              </a:spcBef>
              <a:spcAft>
                <a:spcPts val="0"/>
              </a:spcAft>
              <a:buNone/>
              <a:tabLst>
                <a:tab pos="5206375" algn="r"/>
                <a:tab pos="5561932" algn="ctr"/>
                <a:tab pos="5917490" algn="l"/>
              </a:tabLst>
              <a:defRPr/>
            </a:pPr>
            <a:r>
              <a:rPr lang="el-GR" sz="2000" i="1" dirty="0"/>
              <a:t>	</a:t>
            </a:r>
            <a:r>
              <a:rPr lang="en-US" sz="2000" i="1" dirty="0"/>
              <a:t>Hint</a:t>
            </a:r>
            <a:r>
              <a:rPr lang="el-GR" sz="2000" i="1" dirty="0"/>
              <a:t>2</a:t>
            </a:r>
            <a:r>
              <a:rPr lang="en-US" sz="2000" i="1" dirty="0"/>
              <a:t>: </a:t>
            </a:r>
            <a:r>
              <a:rPr lang="el-GR" sz="2000" i="1" dirty="0"/>
              <a:t>Άρα </a:t>
            </a:r>
            <a:r>
              <a:rPr lang="el-GR" sz="2000" b="1" i="1" dirty="0"/>
              <a:t>Αριθμός Λέξεων = Αριθμός διαφορετικών διευθύνσεων.</a:t>
            </a:r>
            <a:endParaRPr lang="en-US" sz="2000" b="1" i="1" dirty="0"/>
          </a:p>
          <a:p>
            <a:pPr marL="115888" indent="-14288" fontAlgn="auto">
              <a:spcBef>
                <a:spcPts val="600"/>
              </a:spcBef>
              <a:spcAft>
                <a:spcPts val="0"/>
              </a:spcAft>
              <a:buNone/>
              <a:tabLst>
                <a:tab pos="5206375" algn="r"/>
                <a:tab pos="5561932" algn="ctr"/>
                <a:tab pos="5917490" algn="l"/>
              </a:tabLst>
              <a:defRPr/>
            </a:pPr>
            <a:r>
              <a:rPr lang="el-GR" sz="2000" i="1" dirty="0"/>
              <a:t>	</a:t>
            </a:r>
            <a:r>
              <a:rPr lang="en-US" sz="2000" i="1" dirty="0"/>
              <a:t>Hint</a:t>
            </a:r>
            <a:r>
              <a:rPr lang="el-GR" sz="2000" i="1" dirty="0"/>
              <a:t>3</a:t>
            </a:r>
            <a:r>
              <a:rPr lang="en-US" sz="2000" i="1" dirty="0"/>
              <a:t>: </a:t>
            </a:r>
            <a:r>
              <a:rPr lang="el-GR" sz="2000" b="1" i="1" dirty="0">
                <a:solidFill>
                  <a:srgbClr val="FF0000"/>
                </a:solidFill>
              </a:rPr>
              <a:t>Μέγεθος Μνήμης = Αριθμός Λέξεων </a:t>
            </a:r>
            <a:r>
              <a:rPr lang="en-US" sz="2000" b="1" i="1" dirty="0">
                <a:solidFill>
                  <a:srgbClr val="FF0000"/>
                </a:solidFill>
              </a:rPr>
              <a:t>x </a:t>
            </a:r>
            <a:r>
              <a:rPr lang="el-GR" sz="2000" b="1" i="1" dirty="0">
                <a:solidFill>
                  <a:srgbClr val="FF0000"/>
                </a:solidFill>
              </a:rPr>
              <a:t>Μήκος Λέξεων </a:t>
            </a:r>
            <a:r>
              <a:rPr lang="el-GR" sz="2000" b="1" i="1" dirty="0"/>
              <a:t>(σε μπιτ ή </a:t>
            </a:r>
            <a:r>
              <a:rPr lang="el-GR" sz="2000" b="1" i="1" dirty="0" err="1"/>
              <a:t>μπαιτ</a:t>
            </a:r>
            <a:r>
              <a:rPr lang="el-GR" sz="2000" b="1" i="1" dirty="0"/>
              <a:t>).</a:t>
            </a:r>
            <a:endParaRPr lang="en-US" sz="2000" b="1" i="1" dirty="0"/>
          </a:p>
          <a:p>
            <a:pPr marL="1612706" indent="-1612706" fontAlgn="auto">
              <a:spcBef>
                <a:spcPts val="1800"/>
              </a:spcBef>
              <a:spcAft>
                <a:spcPts val="0"/>
              </a:spcAft>
              <a:buFont typeface="Wingdings"/>
              <a:buNone/>
              <a:tabLst>
                <a:tab pos="5206375" algn="r"/>
                <a:tab pos="5561932" algn="ctr"/>
                <a:tab pos="5917490" algn="l"/>
              </a:tabLst>
              <a:defRPr/>
            </a:pPr>
            <a:r>
              <a:rPr lang="el-GR" sz="2800" i="1" u="sng" dirty="0"/>
              <a:t>Απάντηση:</a:t>
            </a:r>
            <a:r>
              <a:rPr lang="el-GR" sz="2800" dirty="0"/>
              <a:t> </a:t>
            </a:r>
            <a:r>
              <a:rPr lang="el-GR" sz="2800" b="1" dirty="0"/>
              <a:t>Διευθύνσεις των 8 μπιτ </a:t>
            </a:r>
            <a:r>
              <a:rPr lang="el-GR" sz="2800" dirty="0"/>
              <a:t>	   </a:t>
            </a:r>
            <a:r>
              <a:rPr lang="el-GR" sz="2800" dirty="0">
                <a:sym typeface="Wingdings"/>
              </a:rPr>
              <a:t> 256 Διευθύνσεις</a:t>
            </a:r>
            <a:endParaRPr lang="el-GR" sz="2800" dirty="0"/>
          </a:p>
          <a:p>
            <a:pPr marL="1612706" indent="-1612706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tabLst>
                <a:tab pos="5206375" algn="r"/>
                <a:tab pos="5561932" algn="ctr"/>
                <a:tab pos="5917490" algn="l"/>
              </a:tabLst>
              <a:defRPr/>
            </a:pPr>
            <a:r>
              <a:rPr lang="el-GR" sz="2800" b="1" dirty="0"/>
              <a:t>	</a:t>
            </a:r>
            <a:r>
              <a:rPr lang="el-GR" sz="2800" dirty="0">
                <a:sym typeface="Wingdings"/>
              </a:rPr>
              <a:t> 	</a:t>
            </a:r>
            <a:r>
              <a:rPr lang="el-GR" sz="2800" b="1" dirty="0">
                <a:sym typeface="Wingdings"/>
              </a:rPr>
              <a:t>256 Διευθύνσεις</a:t>
            </a:r>
            <a:r>
              <a:rPr lang="el-GR" sz="2800" dirty="0"/>
              <a:t>	   </a:t>
            </a:r>
            <a:r>
              <a:rPr lang="el-GR" sz="2800" dirty="0">
                <a:sym typeface="Wingdings"/>
              </a:rPr>
              <a:t> 256 Λέξεις (2</a:t>
            </a:r>
            <a:r>
              <a:rPr lang="el-GR" sz="2800" baseline="30000" dirty="0">
                <a:sym typeface="Wingdings"/>
              </a:rPr>
              <a:t>8</a:t>
            </a:r>
            <a:r>
              <a:rPr lang="el-GR" sz="2800" dirty="0">
                <a:sym typeface="Wingdings"/>
              </a:rPr>
              <a:t>)</a:t>
            </a:r>
          </a:p>
          <a:p>
            <a:pPr marL="1612706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tabLst>
                <a:tab pos="5206375" algn="r"/>
                <a:tab pos="5561932" algn="ctr"/>
                <a:tab pos="5917490" algn="l"/>
              </a:tabLst>
              <a:defRPr/>
            </a:pPr>
            <a:r>
              <a:rPr lang="el-GR" sz="2800" dirty="0">
                <a:sym typeface="Wingdings"/>
              </a:rPr>
              <a:t>	16  μπιτ/λέξη		2 μπάιτ/λέξη</a:t>
            </a:r>
          </a:p>
          <a:p>
            <a:pPr marL="1612706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tabLst>
                <a:tab pos="5739711" algn="r"/>
                <a:tab pos="5917490" algn="l"/>
              </a:tabLst>
              <a:defRPr/>
            </a:pPr>
            <a:r>
              <a:rPr lang="el-GR" sz="2800" dirty="0">
                <a:sym typeface="Wingdings"/>
              </a:rPr>
              <a:t>	</a:t>
            </a:r>
            <a:r>
              <a:rPr lang="el-GR" sz="2800" i="1" dirty="0">
                <a:sym typeface="Wingdings"/>
              </a:rPr>
              <a:t>‘</a:t>
            </a:r>
            <a:r>
              <a:rPr lang="el-GR" sz="2800" i="1" dirty="0" err="1">
                <a:sym typeface="Wingdings"/>
              </a:rPr>
              <a:t>Αρα</a:t>
            </a:r>
            <a:r>
              <a:rPr lang="el-GR" sz="2800" i="1" dirty="0">
                <a:sym typeface="Wingdings"/>
              </a:rPr>
              <a:t> συνολικά:</a:t>
            </a:r>
            <a:r>
              <a:rPr lang="el-GR" sz="2800" dirty="0">
                <a:sym typeface="Wingdings"/>
              </a:rPr>
              <a:t>	512 </a:t>
            </a:r>
            <a:r>
              <a:rPr lang="el-GR" sz="2800" dirty="0" err="1">
                <a:sym typeface="Wingdings"/>
              </a:rPr>
              <a:t>μπάιτ</a:t>
            </a:r>
            <a:endParaRPr lang="en-GB" sz="2800" dirty="0">
              <a:sym typeface="Wingdings"/>
            </a:endParaRPr>
          </a:p>
          <a:p>
            <a:pPr marL="1612706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tabLst>
                <a:tab pos="5739711" algn="r"/>
                <a:tab pos="5917490" algn="l"/>
              </a:tabLst>
              <a:defRPr/>
            </a:pPr>
            <a:endParaRPr lang="en-GB" sz="2800" dirty="0">
              <a:sym typeface="Wingdings"/>
            </a:endParaRPr>
          </a:p>
          <a:p>
            <a:pPr marL="1612706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tabLst>
                <a:tab pos="5739711" algn="r"/>
                <a:tab pos="5917490" algn="l"/>
              </a:tabLst>
              <a:defRPr/>
            </a:pPr>
            <a:endParaRPr lang="el-GR" sz="2800" dirty="0">
              <a:sym typeface="Wingding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29114" y="6246812"/>
            <a:ext cx="6172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6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Κύρια Μνήμη: Χωρητικότητα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650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8674F733-AFC7-4587-8470-A0D66B646A2F}" type="slidenum">
              <a:rPr lang="en-US">
                <a:latin typeface="Arial" charset="0"/>
                <a:cs typeface="Arial" charset="0"/>
              </a:rPr>
              <a:pPr/>
              <a:t>28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775" y="1570038"/>
            <a:ext cx="8531225" cy="5287962"/>
          </a:xfrm>
        </p:spPr>
        <p:txBody>
          <a:bodyPr>
            <a:normAutofit/>
          </a:bodyPr>
          <a:lstStyle/>
          <a:p>
            <a:pPr marL="1588" fontAlgn="auto">
              <a:spcAft>
                <a:spcPts val="0"/>
              </a:spcAft>
              <a:buFont typeface="Wingdings"/>
              <a:buNone/>
              <a:defRPr/>
            </a:pPr>
            <a:r>
              <a:rPr lang="el-GR" sz="2800" dirty="0"/>
              <a:t>Μονάδα χωρητικότητας της μνήμης είναι το μπάιτ.  Στα πολλαπλάσιά του αναφερόμαστε με τα προθήματα </a:t>
            </a:r>
            <a:r>
              <a:rPr lang="en-US" sz="2800" dirty="0"/>
              <a:t>kilo-</a:t>
            </a:r>
            <a:r>
              <a:rPr lang="el-GR" sz="2800" dirty="0"/>
              <a:t>,</a:t>
            </a:r>
            <a:r>
              <a:rPr lang="en-US" sz="2800" dirty="0"/>
              <a:t> mega-</a:t>
            </a:r>
            <a:r>
              <a:rPr lang="el-GR" sz="2800" dirty="0"/>
              <a:t>,</a:t>
            </a:r>
            <a:r>
              <a:rPr lang="en-US" sz="2800" dirty="0"/>
              <a:t> </a:t>
            </a:r>
            <a:r>
              <a:rPr lang="el-GR" sz="2800" dirty="0"/>
              <a:t>κλπ., που όμως εδώ έχουν διαφορετικό νόημα:</a:t>
            </a:r>
          </a:p>
          <a:p>
            <a:pPr marL="1588" fontAlgn="auto">
              <a:spcAft>
                <a:spcPts val="0"/>
              </a:spcAft>
              <a:buFont typeface="Wingdings"/>
              <a:buNone/>
              <a:defRPr/>
            </a:pPr>
            <a:endParaRPr lang="en-US" sz="2800" dirty="0"/>
          </a:p>
          <a:p>
            <a:pPr marL="5919077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l-GR" sz="2800" dirty="0"/>
              <a:t>Η βάση για τις δυνάμεις είναι το 2, όχι το 10.</a:t>
            </a:r>
          </a:p>
          <a:p>
            <a:pPr marL="5919077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l-GR" sz="2800" dirty="0"/>
              <a:t>Οι εκθέτες αυξάνουν κατά 10, όχι κατά 3.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5800" y="2971800"/>
          <a:ext cx="5714997" cy="365252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78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μονάδα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/>
                        <a:t>πλήθος μπάιτ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προσέγγιση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 kilobyte</a:t>
                      </a:r>
                      <a:r>
                        <a:rPr lang="en-US" sz="2000" baseline="0" dirty="0"/>
                        <a:t> (KB)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2</a:t>
                      </a:r>
                      <a:r>
                        <a:rPr lang="el-GR" sz="2000" baseline="30000" dirty="0"/>
                        <a:t>10</a:t>
                      </a:r>
                      <a:r>
                        <a:rPr lang="el-GR" sz="2000" dirty="0"/>
                        <a:t>=1.024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10</a:t>
                      </a:r>
                      <a:r>
                        <a:rPr lang="el-GR" sz="2000" baseline="30000" dirty="0"/>
                        <a:t>3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 megabyte (MB)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2</a:t>
                      </a:r>
                      <a:r>
                        <a:rPr lang="en-US" sz="2000" baseline="30000" dirty="0"/>
                        <a:t>2</a:t>
                      </a:r>
                      <a:r>
                        <a:rPr lang="el-GR" sz="2000" baseline="30000" dirty="0"/>
                        <a:t>0</a:t>
                      </a:r>
                      <a:r>
                        <a:rPr lang="el-GR" sz="2000" dirty="0"/>
                        <a:t>=1.048.576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10</a:t>
                      </a:r>
                      <a:r>
                        <a:rPr lang="el-GR" sz="2000" baseline="30000" dirty="0"/>
                        <a:t>6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 gigabyte</a:t>
                      </a:r>
                      <a:r>
                        <a:rPr lang="en-US" sz="2000" baseline="0" dirty="0"/>
                        <a:t> (GB)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2</a:t>
                      </a:r>
                      <a:r>
                        <a:rPr lang="el-GR" sz="2000" baseline="30000" dirty="0"/>
                        <a:t>30</a:t>
                      </a:r>
                      <a:r>
                        <a:rPr lang="el-GR" sz="2000" dirty="0"/>
                        <a:t>=1.073.741.824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10</a:t>
                      </a:r>
                      <a:r>
                        <a:rPr lang="el-GR" sz="2000" baseline="30000" dirty="0"/>
                        <a:t>9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 terabyte (TB)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2</a:t>
                      </a:r>
                      <a:r>
                        <a:rPr lang="el-GR" sz="2000" baseline="30000" dirty="0"/>
                        <a:t>40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10</a:t>
                      </a:r>
                      <a:r>
                        <a:rPr lang="el-GR" sz="2000" baseline="30000" dirty="0"/>
                        <a:t>12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 petabyte (PB)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2</a:t>
                      </a:r>
                      <a:r>
                        <a:rPr lang="el-GR" sz="2000" baseline="30000" dirty="0"/>
                        <a:t>50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10</a:t>
                      </a:r>
                      <a:r>
                        <a:rPr lang="el-GR" sz="2000" baseline="30000" dirty="0"/>
                        <a:t>15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 exabyte (EB)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2</a:t>
                      </a:r>
                      <a:r>
                        <a:rPr lang="el-GR" sz="2000" baseline="30000" dirty="0"/>
                        <a:t>60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10</a:t>
                      </a:r>
                      <a:r>
                        <a:rPr lang="el-GR" sz="2000" baseline="30000" dirty="0"/>
                        <a:t>18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51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Στόχοι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1" y="1570038"/>
            <a:ext cx="8991600" cy="5287962"/>
          </a:xfrm>
        </p:spPr>
        <p:txBody>
          <a:bodyPr/>
          <a:lstStyle/>
          <a:p>
            <a:pPr marL="512763" indent="-512763">
              <a:spcBef>
                <a:spcPct val="0"/>
              </a:spcBef>
            </a:pPr>
            <a:r>
              <a:rPr lang="el-GR" sz="2400" dirty="0"/>
              <a:t>Να περιγράψουμε τη </a:t>
            </a:r>
            <a:r>
              <a:rPr lang="el-GR" sz="2400" b="1" dirty="0"/>
              <a:t>λειτουργία</a:t>
            </a:r>
            <a:r>
              <a:rPr lang="el-GR" sz="2400" dirty="0"/>
              <a:t> και τις </a:t>
            </a:r>
            <a:r>
              <a:rPr lang="el-GR" sz="2400" b="1" dirty="0"/>
              <a:t>βασικές Μονάδες </a:t>
            </a:r>
            <a:r>
              <a:rPr lang="el-GR" sz="2400" dirty="0"/>
              <a:t>από τις οποίες αποτελείται ο Υπολογιστής.</a:t>
            </a:r>
          </a:p>
          <a:p>
            <a:pPr marL="512763" indent="-512763">
              <a:spcBef>
                <a:spcPct val="0"/>
              </a:spcBef>
            </a:pPr>
            <a:r>
              <a:rPr lang="el-GR" sz="2400" dirty="0"/>
              <a:t>Να περιγράψουμε από τι αποτελείται και πώς λειτουργεί η </a:t>
            </a:r>
            <a:r>
              <a:rPr lang="el-GR" sz="2400" b="1" i="1" dirty="0"/>
              <a:t>Κεντρική Μονάδα Επεξεργασίας </a:t>
            </a:r>
            <a:r>
              <a:rPr lang="el-GR" sz="2400" i="1" dirty="0"/>
              <a:t>του Υπολογιστή</a:t>
            </a:r>
            <a:r>
              <a:rPr lang="el-GR" sz="2400" dirty="0"/>
              <a:t>.</a:t>
            </a:r>
          </a:p>
          <a:p>
            <a:pPr marL="512763" indent="-512763">
              <a:spcBef>
                <a:spcPct val="0"/>
              </a:spcBef>
            </a:pPr>
            <a:r>
              <a:rPr lang="el-GR" sz="2400" i="1" dirty="0"/>
              <a:t>Να περιγράψουμε τη </a:t>
            </a:r>
            <a:r>
              <a:rPr lang="el-GR" sz="2400" b="1" i="1" dirty="0"/>
              <a:t>χρησιμότητα της κάθε Μονάδας </a:t>
            </a:r>
            <a:r>
              <a:rPr lang="el-GR" sz="2400" i="1" dirty="0"/>
              <a:t>καθώς και πώς γίνεται η </a:t>
            </a:r>
            <a:r>
              <a:rPr lang="el-GR" sz="2400" b="1" i="1" dirty="0"/>
              <a:t>επικοινωνία</a:t>
            </a:r>
            <a:r>
              <a:rPr lang="el-GR" sz="2400" i="1" dirty="0"/>
              <a:t> μεταξύ τους.</a:t>
            </a:r>
            <a:endParaRPr lang="en-US" sz="2400" i="1" dirty="0"/>
          </a:p>
          <a:p>
            <a:pPr marL="512763" indent="-512763">
              <a:spcBef>
                <a:spcPct val="0"/>
              </a:spcBef>
            </a:pPr>
            <a:r>
              <a:rPr lang="el-GR" sz="2400" dirty="0"/>
              <a:t>Να περιγράψουμε πώς οργανώνεται και πώς προσπελάζεται η </a:t>
            </a:r>
            <a:r>
              <a:rPr lang="el-GR" sz="2400" b="1" i="1" dirty="0"/>
              <a:t>Κύρια Μνήμη</a:t>
            </a:r>
            <a:r>
              <a:rPr lang="el-GR" sz="2400" dirty="0"/>
              <a:t> του Υπολογιστή.</a:t>
            </a:r>
            <a:endParaRPr lang="en-US" sz="2400" dirty="0"/>
          </a:p>
          <a:p>
            <a:pPr marL="512763" indent="-512763">
              <a:spcBef>
                <a:spcPct val="0"/>
              </a:spcBef>
            </a:pPr>
            <a:r>
              <a:rPr lang="el-GR" sz="2400" dirty="0"/>
              <a:t>Να περιγράψουμε τα στάδια του </a:t>
            </a:r>
            <a:r>
              <a:rPr lang="en-US" sz="2400" b="1" i="1" dirty="0"/>
              <a:t>“</a:t>
            </a:r>
            <a:r>
              <a:rPr lang="el-GR" sz="2400" b="1" i="1" dirty="0"/>
              <a:t>Κύκλου Μηχανής</a:t>
            </a:r>
            <a:r>
              <a:rPr lang="en-US" sz="2400" b="1" i="1" dirty="0"/>
              <a:t>”</a:t>
            </a:r>
            <a:r>
              <a:rPr lang="el-GR" sz="2400" b="1" i="1" dirty="0"/>
              <a:t>. </a:t>
            </a:r>
          </a:p>
          <a:p>
            <a:pPr marL="512763" indent="-512763">
              <a:spcBef>
                <a:spcPct val="0"/>
              </a:spcBef>
            </a:pPr>
            <a:r>
              <a:rPr lang="el-GR" sz="2400" dirty="0"/>
              <a:t>Να περιγράψουμε τα βασικά είδη και χαρακτηριστικά των συσκευών </a:t>
            </a:r>
            <a:r>
              <a:rPr lang="el-GR" sz="2400" b="1" i="1" dirty="0"/>
              <a:t>Δευτερεύουσας Μνήμης</a:t>
            </a:r>
            <a:r>
              <a:rPr lang="el-GR" sz="2400" dirty="0"/>
              <a:t>.</a:t>
            </a:r>
            <a:endParaRPr lang="en-US" sz="2400" b="1" i="1" dirty="0"/>
          </a:p>
          <a:p>
            <a:pPr marL="512763" indent="-512763">
              <a:spcBef>
                <a:spcPct val="0"/>
              </a:spcBef>
            </a:pPr>
            <a:r>
              <a:rPr lang="el-GR" sz="2400" dirty="0"/>
              <a:t>Να αναφέρουμε τις κυριότερες </a:t>
            </a:r>
            <a:r>
              <a:rPr lang="el-GR" sz="2400" b="1" i="1" dirty="0"/>
              <a:t>Συσκευές Εισόδου </a:t>
            </a:r>
            <a:r>
              <a:rPr lang="el-GR" sz="2400" dirty="0"/>
              <a:t>και </a:t>
            </a:r>
            <a:r>
              <a:rPr lang="el-GR" sz="2400" b="1" i="1" dirty="0"/>
              <a:t>Συσκευές Εξόδου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61C6975C-92C7-4652-B355-E92F963BED4A}" type="slidenum">
              <a:rPr lang="en-US">
                <a:latin typeface="Arial" charset="0"/>
                <a:cs typeface="Arial" charset="0"/>
              </a:rPr>
              <a:pPr/>
              <a:t>2</a:t>
            </a:fld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89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Κύρια Μνήμη: Χωρητικότητα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B2CB2B54-DD62-428D-B2A6-7CBD7991B38E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570038"/>
            <a:ext cx="8531225" cy="5287962"/>
          </a:xfrm>
        </p:spPr>
        <p:txBody>
          <a:bodyPr>
            <a:noAutofit/>
          </a:bodyPr>
          <a:lstStyle/>
          <a:p>
            <a:pPr marL="1523817" indent="-1523817" fontAlgn="auto">
              <a:spcAft>
                <a:spcPts val="0"/>
              </a:spcAft>
              <a:buFont typeface="Wingdings"/>
              <a:buNone/>
              <a:defRPr/>
            </a:pPr>
            <a:r>
              <a:rPr lang="el-GR" sz="2800" i="1" u="sng" dirty="0"/>
              <a:t>Ερώτηση:</a:t>
            </a:r>
            <a:r>
              <a:rPr lang="el-GR" sz="2800" dirty="0"/>
              <a:t> Αν η Κύρια Μνήμη έχει μέγεθος </a:t>
            </a:r>
            <a:r>
              <a:rPr lang="el-GR" sz="2800" b="1" i="1" dirty="0"/>
              <a:t>64 ΚΒ</a:t>
            </a:r>
            <a:r>
              <a:rPr lang="el-GR" sz="2800" dirty="0"/>
              <a:t> και λέξεις των </a:t>
            </a:r>
            <a:r>
              <a:rPr lang="el-GR" sz="2800" b="1" i="1" dirty="0"/>
              <a:t>8</a:t>
            </a:r>
            <a:r>
              <a:rPr lang="en-US" sz="2800" dirty="0"/>
              <a:t> </a:t>
            </a:r>
            <a:r>
              <a:rPr lang="el-GR" sz="2800" dirty="0"/>
              <a:t>μπιτ, </a:t>
            </a:r>
            <a:r>
              <a:rPr lang="el-GR" sz="2800" b="1" dirty="0"/>
              <a:t>πόσα μπιτ χρειάζεται κάθε διεύθυνση;</a:t>
            </a:r>
            <a:r>
              <a:rPr lang="el-GR" sz="2800" dirty="0"/>
              <a:t> </a:t>
            </a:r>
          </a:p>
          <a:p>
            <a:pPr marL="173038" indent="1588" fontAlgn="auto">
              <a:spcAft>
                <a:spcPts val="0"/>
              </a:spcAft>
              <a:buNone/>
              <a:defRPr/>
            </a:pPr>
            <a:r>
              <a:rPr lang="en-US" sz="2000" i="1" dirty="0"/>
              <a:t>Hint: </a:t>
            </a:r>
            <a:r>
              <a:rPr lang="el-GR" sz="2000" i="1" dirty="0"/>
              <a:t>Πρέπει πρώτα  να βρούμε </a:t>
            </a:r>
            <a:r>
              <a:rPr lang="el-GR" sz="2000" b="1" i="1" dirty="0"/>
              <a:t>πόσες Λέξεις περιέχονται στην Μνήμη</a:t>
            </a:r>
            <a:r>
              <a:rPr lang="el-GR" sz="2000" i="1" dirty="0"/>
              <a:t>. Μετά θα βρούμε </a:t>
            </a:r>
            <a:r>
              <a:rPr lang="el-GR" sz="2000" b="1" i="1" dirty="0"/>
              <a:t>πόσα μπιτ χρειαζόμαστε για να αναπαραστήσουμε ίσο αριθμό από διαφορετικές διευθύνσεις</a:t>
            </a:r>
            <a:r>
              <a:rPr lang="el-GR" sz="2000" i="1" dirty="0"/>
              <a:t>!</a:t>
            </a:r>
            <a:endParaRPr lang="el-GR" sz="2000" b="1" i="1" dirty="0"/>
          </a:p>
          <a:p>
            <a:pPr marL="1612706" indent="-1612706" fontAlgn="auto">
              <a:spcBef>
                <a:spcPts val="1800"/>
              </a:spcBef>
              <a:spcAft>
                <a:spcPts val="0"/>
              </a:spcAft>
              <a:buFont typeface="Wingdings"/>
              <a:buNone/>
              <a:tabLst>
                <a:tab pos="4481462" algn="r"/>
                <a:tab pos="4837819" algn="ctr"/>
                <a:tab pos="5204975" algn="l"/>
              </a:tabLst>
              <a:defRPr/>
            </a:pPr>
            <a:r>
              <a:rPr lang="el-GR" sz="2600" i="1" u="sng" dirty="0"/>
              <a:t>Απάντηση:</a:t>
            </a:r>
            <a:r>
              <a:rPr lang="el-GR" sz="2600" dirty="0"/>
              <a:t> 	Μέγεθος 64 ΚΒ	</a:t>
            </a:r>
            <a:r>
              <a:rPr lang="el-GR" sz="2600" dirty="0">
                <a:sym typeface="Wingdings"/>
              </a:rPr>
              <a:t>	2</a:t>
            </a:r>
            <a:r>
              <a:rPr lang="el-GR" sz="2600" baseline="30000" dirty="0">
                <a:sym typeface="Wingdings"/>
              </a:rPr>
              <a:t>6</a:t>
            </a:r>
            <a:r>
              <a:rPr lang="en-US" sz="2600" dirty="0">
                <a:sym typeface="Wingdings"/>
              </a:rPr>
              <a:t>x</a:t>
            </a:r>
            <a:r>
              <a:rPr lang="el-GR" sz="2600" dirty="0">
                <a:sym typeface="Wingdings"/>
              </a:rPr>
              <a:t>2</a:t>
            </a:r>
            <a:r>
              <a:rPr lang="el-GR" sz="2600" baseline="30000" dirty="0">
                <a:sym typeface="Wingdings"/>
              </a:rPr>
              <a:t>10</a:t>
            </a:r>
            <a:r>
              <a:rPr lang="el-GR" sz="2600" dirty="0">
                <a:sym typeface="Wingdings"/>
              </a:rPr>
              <a:t> = 2</a:t>
            </a:r>
            <a:r>
              <a:rPr lang="el-GR" sz="2600" baseline="30000" dirty="0">
                <a:sym typeface="Wingdings"/>
              </a:rPr>
              <a:t>16</a:t>
            </a:r>
            <a:r>
              <a:rPr lang="el-GR" sz="2600" dirty="0">
                <a:sym typeface="Wingdings"/>
              </a:rPr>
              <a:t> μπάιτ</a:t>
            </a:r>
          </a:p>
          <a:p>
            <a:pPr marL="1612706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tabLst>
                <a:tab pos="4481462" algn="r"/>
                <a:tab pos="4837819" algn="ctr"/>
                <a:tab pos="5204975" algn="l"/>
              </a:tabLst>
              <a:defRPr/>
            </a:pPr>
            <a:r>
              <a:rPr lang="el-GR" sz="2600" dirty="0">
                <a:sym typeface="Wingdings"/>
              </a:rPr>
              <a:t>	8 μπιτ/λέξη		1 μπάιτ/λέξη</a:t>
            </a:r>
          </a:p>
          <a:p>
            <a:pPr marL="1612706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tabLst>
                <a:tab pos="5028596" algn="r"/>
                <a:tab pos="5206375" algn="l"/>
              </a:tabLst>
              <a:defRPr/>
            </a:pPr>
            <a:r>
              <a:rPr lang="el-GR" sz="2600" dirty="0">
                <a:sym typeface="Wingdings"/>
              </a:rPr>
              <a:t>	</a:t>
            </a:r>
            <a:r>
              <a:rPr lang="el-GR" sz="2600" i="1" dirty="0">
                <a:sym typeface="Wingdings"/>
              </a:rPr>
              <a:t>άρα :</a:t>
            </a:r>
            <a:r>
              <a:rPr lang="el-GR" sz="2600" dirty="0">
                <a:sym typeface="Wingdings"/>
              </a:rPr>
              <a:t>	2</a:t>
            </a:r>
            <a:r>
              <a:rPr lang="el-GR" sz="2600" baseline="30000" dirty="0">
                <a:sym typeface="Wingdings"/>
              </a:rPr>
              <a:t>16</a:t>
            </a:r>
            <a:r>
              <a:rPr lang="el-GR" sz="2600" dirty="0">
                <a:sym typeface="Wingdings"/>
              </a:rPr>
              <a:t> λέξεις</a:t>
            </a:r>
          </a:p>
          <a:p>
            <a:pPr marL="1612706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tabLst>
                <a:tab pos="5028596" algn="r"/>
                <a:tab pos="5206375" algn="l"/>
              </a:tabLst>
              <a:defRPr/>
            </a:pPr>
            <a:r>
              <a:rPr lang="el-GR" sz="2600" i="1" dirty="0">
                <a:sym typeface="Wingdings"/>
              </a:rPr>
              <a:t>	άρα:</a:t>
            </a:r>
            <a:r>
              <a:rPr lang="el-GR" sz="2600" dirty="0">
                <a:sym typeface="Wingdings"/>
              </a:rPr>
              <a:t> 	16 μπιτ</a:t>
            </a:r>
          </a:p>
          <a:p>
            <a:pPr marL="5206375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/>
              <a:buNone/>
              <a:tabLst>
                <a:tab pos="5028596" algn="r"/>
                <a:tab pos="5206375" algn="l"/>
              </a:tabLst>
              <a:defRPr/>
            </a:pPr>
            <a:r>
              <a:rPr lang="el-GR" sz="2600" dirty="0">
                <a:sym typeface="Wingdings"/>
              </a:rPr>
              <a:t>(ώστε η κάθε λέξη να μπορεί να έχει την δική της διεύθυνση)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489208" y="4519613"/>
            <a:ext cx="57150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9208" y="4951413"/>
            <a:ext cx="57150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040" y="5990771"/>
            <a:ext cx="5421078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  <a:noAutofit/>
          </a:bodyPr>
          <a:lstStyle>
            <a:lvl1pPr marL="319088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3" indent="-227013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13" indent="-227013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213" indent="-227013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2868" indent="-228573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155" indent="-22857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442" indent="-22857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5729" indent="-228573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-14288" algn="ctr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tabLst>
                <a:tab pos="5206375" algn="r"/>
                <a:tab pos="5561932" algn="ctr"/>
                <a:tab pos="5917490" algn="l"/>
              </a:tabLst>
              <a:defRPr/>
            </a:pPr>
            <a:r>
              <a:rPr lang="el-GR" sz="2000" b="1" i="1" dirty="0">
                <a:solidFill>
                  <a:srgbClr val="FF0000"/>
                </a:solidFill>
              </a:rPr>
              <a:t>Μέγεθος Μνήμης = Αριθμός Λέξεων </a:t>
            </a:r>
            <a:r>
              <a:rPr lang="en-US" sz="2000" b="1" i="1" dirty="0">
                <a:solidFill>
                  <a:srgbClr val="FF0000"/>
                </a:solidFill>
              </a:rPr>
              <a:t>x </a:t>
            </a:r>
            <a:r>
              <a:rPr lang="el-GR" sz="2000" b="1" i="1" dirty="0">
                <a:solidFill>
                  <a:srgbClr val="FF0000"/>
                </a:solidFill>
              </a:rPr>
              <a:t>Μήκος Λέξεων (σε μπιτ ή </a:t>
            </a:r>
            <a:r>
              <a:rPr lang="el-GR" sz="2000" b="1" i="1" dirty="0" err="1">
                <a:solidFill>
                  <a:srgbClr val="FF0000"/>
                </a:solidFill>
              </a:rPr>
              <a:t>μπαιτ</a:t>
            </a:r>
            <a:r>
              <a:rPr lang="el-GR" sz="2000" b="1" i="1" dirty="0">
                <a:solidFill>
                  <a:srgbClr val="FF0000"/>
                </a:solidFill>
              </a:rPr>
              <a:t>).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1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Κύρια Μνήμη: Χωρητικότητα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5A5202F0-CA4C-4987-8128-95E8DF2FA10C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570038"/>
            <a:ext cx="8531225" cy="5287962"/>
          </a:xfrm>
        </p:spPr>
        <p:txBody>
          <a:bodyPr>
            <a:noAutofit/>
          </a:bodyPr>
          <a:lstStyle/>
          <a:p>
            <a:pPr marL="1523817" indent="-1523817" fontAlgn="auto">
              <a:spcAft>
                <a:spcPts val="0"/>
              </a:spcAft>
              <a:buFont typeface="Wingdings"/>
              <a:buNone/>
              <a:defRPr/>
            </a:pPr>
            <a:r>
              <a:rPr lang="el-GR" sz="2800" i="1" u="sng" dirty="0"/>
              <a:t>Ερώτηση:</a:t>
            </a:r>
            <a:r>
              <a:rPr lang="el-GR" sz="2800" dirty="0"/>
              <a:t> Αν η Κύρια Μνήμη έχει μέγεθος </a:t>
            </a:r>
            <a:r>
              <a:rPr lang="el-GR" sz="2800" b="1" i="1" dirty="0"/>
              <a:t>4 ΜΒ</a:t>
            </a:r>
            <a:r>
              <a:rPr lang="el-GR" sz="2800" dirty="0"/>
              <a:t> και λέξεις των </a:t>
            </a:r>
            <a:r>
              <a:rPr lang="el-GR" sz="2800" b="1" i="1" dirty="0"/>
              <a:t>32</a:t>
            </a:r>
            <a:r>
              <a:rPr lang="en-US" sz="2800" dirty="0"/>
              <a:t> </a:t>
            </a:r>
            <a:r>
              <a:rPr lang="el-GR" sz="2800" dirty="0"/>
              <a:t>μπιτ, </a:t>
            </a:r>
            <a:r>
              <a:rPr lang="el-GR" sz="2800" b="1" dirty="0"/>
              <a:t>πόσα μπιτ χρειάζεται κάθε διεύθυνση</a:t>
            </a:r>
            <a:r>
              <a:rPr lang="el-GR" sz="2800" dirty="0"/>
              <a:t>; </a:t>
            </a:r>
          </a:p>
          <a:p>
            <a:pPr marL="1612706" indent="-1612706" fontAlgn="auto">
              <a:spcBef>
                <a:spcPts val="1800"/>
              </a:spcBef>
              <a:spcAft>
                <a:spcPts val="0"/>
              </a:spcAft>
              <a:buFont typeface="Wingdings"/>
              <a:buNone/>
              <a:tabLst>
                <a:tab pos="4481462" algn="r"/>
                <a:tab pos="4837819" algn="ctr"/>
                <a:tab pos="5204975" algn="l"/>
              </a:tabLst>
              <a:defRPr/>
            </a:pPr>
            <a:r>
              <a:rPr lang="el-GR" sz="2800" i="1" u="sng" dirty="0"/>
              <a:t>Απάντηση:</a:t>
            </a:r>
            <a:r>
              <a:rPr lang="el-GR" sz="2800" dirty="0"/>
              <a:t> 	μέγεθος 4 ΜΒ	</a:t>
            </a:r>
            <a:r>
              <a:rPr lang="el-GR" sz="2800" dirty="0">
                <a:sym typeface="Wingdings"/>
              </a:rPr>
              <a:t>  	2</a:t>
            </a:r>
            <a:r>
              <a:rPr lang="el-GR" sz="2800" baseline="30000" dirty="0">
                <a:sym typeface="Wingdings"/>
              </a:rPr>
              <a:t>2</a:t>
            </a:r>
            <a:r>
              <a:rPr lang="en-US" sz="2800" dirty="0">
                <a:sym typeface="Wingdings"/>
              </a:rPr>
              <a:t>x</a:t>
            </a:r>
            <a:r>
              <a:rPr lang="el-GR" sz="2800" dirty="0">
                <a:sym typeface="Wingdings"/>
              </a:rPr>
              <a:t>2</a:t>
            </a:r>
            <a:r>
              <a:rPr lang="el-GR" sz="2800" baseline="30000" dirty="0">
                <a:sym typeface="Wingdings"/>
              </a:rPr>
              <a:t>20</a:t>
            </a:r>
            <a:r>
              <a:rPr lang="el-GR" sz="2800" dirty="0">
                <a:sym typeface="Wingdings"/>
              </a:rPr>
              <a:t> = 2</a:t>
            </a:r>
            <a:r>
              <a:rPr lang="el-GR" sz="2800" baseline="30000" dirty="0">
                <a:sym typeface="Wingdings"/>
              </a:rPr>
              <a:t>22</a:t>
            </a:r>
            <a:r>
              <a:rPr lang="el-GR" sz="2800" dirty="0">
                <a:sym typeface="Wingdings"/>
              </a:rPr>
              <a:t> μπάιτ</a:t>
            </a:r>
          </a:p>
          <a:p>
            <a:pPr marL="1612706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tabLst>
                <a:tab pos="4481462" algn="r"/>
                <a:tab pos="4837819" algn="ctr"/>
                <a:tab pos="5204975" algn="l"/>
              </a:tabLst>
              <a:defRPr/>
            </a:pPr>
            <a:r>
              <a:rPr lang="el-GR" sz="2800" dirty="0">
                <a:sym typeface="Wingdings"/>
              </a:rPr>
              <a:t>	32 μπιτ/λέξη		2</a:t>
            </a:r>
            <a:r>
              <a:rPr lang="el-GR" sz="2800" baseline="30000" dirty="0">
                <a:sym typeface="Wingdings"/>
              </a:rPr>
              <a:t>2</a:t>
            </a:r>
            <a:r>
              <a:rPr lang="el-GR" sz="2800" dirty="0">
                <a:sym typeface="Wingdings"/>
              </a:rPr>
              <a:t> μπάιτ/λέξη</a:t>
            </a:r>
          </a:p>
          <a:p>
            <a:pPr marL="1612706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tabLst>
                <a:tab pos="5028596" algn="r"/>
                <a:tab pos="5206375" algn="l"/>
              </a:tabLst>
              <a:defRPr/>
            </a:pPr>
            <a:r>
              <a:rPr lang="el-GR" sz="2800" dirty="0">
                <a:sym typeface="Wingdings"/>
              </a:rPr>
              <a:t>	</a:t>
            </a:r>
            <a:r>
              <a:rPr lang="el-GR" sz="2800" i="1" dirty="0">
                <a:sym typeface="Wingdings"/>
              </a:rPr>
              <a:t>άρα :</a:t>
            </a:r>
            <a:r>
              <a:rPr lang="el-GR" sz="2800" dirty="0">
                <a:sym typeface="Wingdings"/>
              </a:rPr>
              <a:t>	2</a:t>
            </a:r>
            <a:r>
              <a:rPr lang="el-GR" sz="2800" baseline="30000" dirty="0">
                <a:sym typeface="Wingdings"/>
              </a:rPr>
              <a:t>20</a:t>
            </a:r>
            <a:r>
              <a:rPr lang="el-GR" sz="2800" dirty="0">
                <a:sym typeface="Wingdings"/>
              </a:rPr>
              <a:t> λέξεις</a:t>
            </a:r>
          </a:p>
          <a:p>
            <a:pPr marL="1612706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tabLst>
                <a:tab pos="5028596" algn="r"/>
                <a:tab pos="5206375" algn="l"/>
              </a:tabLst>
              <a:defRPr/>
            </a:pPr>
            <a:r>
              <a:rPr lang="el-GR" sz="2800" i="1" dirty="0">
                <a:sym typeface="Wingdings"/>
              </a:rPr>
              <a:t>	άρα:</a:t>
            </a:r>
            <a:r>
              <a:rPr lang="el-GR" sz="2800" dirty="0">
                <a:sym typeface="Wingdings"/>
              </a:rPr>
              <a:t> 	20 μπιτ</a:t>
            </a:r>
          </a:p>
          <a:p>
            <a:pPr marL="5206375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/>
              <a:buNone/>
              <a:tabLst>
                <a:tab pos="5028596" algn="r"/>
                <a:tab pos="5206375" algn="l"/>
              </a:tabLst>
              <a:defRPr/>
            </a:pPr>
            <a:r>
              <a:rPr lang="el-GR" sz="2800" dirty="0">
                <a:sym typeface="Wingdings"/>
              </a:rPr>
              <a:t>(ώστε η κάθε λέξη να μπορεί να έχει την δική της διεύθυνση)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895600" y="3986213"/>
            <a:ext cx="57150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95600" y="4418013"/>
            <a:ext cx="57150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040" y="5990771"/>
            <a:ext cx="5421078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  <a:noAutofit/>
          </a:bodyPr>
          <a:lstStyle>
            <a:lvl1pPr marL="319088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3" indent="-227013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13" indent="-227013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213" indent="-227013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2868" indent="-228573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155" indent="-22857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442" indent="-22857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5729" indent="-228573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-14288" algn="ctr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tabLst>
                <a:tab pos="5206375" algn="r"/>
                <a:tab pos="5561932" algn="ctr"/>
                <a:tab pos="5917490" algn="l"/>
              </a:tabLst>
              <a:defRPr/>
            </a:pPr>
            <a:r>
              <a:rPr lang="el-GR" sz="2000" b="1" i="1" dirty="0">
                <a:solidFill>
                  <a:srgbClr val="FF0000"/>
                </a:solidFill>
              </a:rPr>
              <a:t>Μέγεθος Μνήμης = Αριθμός Λέξεων </a:t>
            </a:r>
            <a:r>
              <a:rPr lang="en-US" sz="2000" b="1" i="1" dirty="0">
                <a:solidFill>
                  <a:srgbClr val="FF0000"/>
                </a:solidFill>
              </a:rPr>
              <a:t>x </a:t>
            </a:r>
            <a:r>
              <a:rPr lang="el-GR" sz="2000" b="1" i="1" dirty="0">
                <a:solidFill>
                  <a:srgbClr val="FF0000"/>
                </a:solidFill>
              </a:rPr>
              <a:t>Μήκος Λέξεων (σε μπιτ ή </a:t>
            </a:r>
            <a:r>
              <a:rPr lang="el-GR" sz="2000" b="1" i="1" dirty="0" err="1">
                <a:solidFill>
                  <a:srgbClr val="FF0000"/>
                </a:solidFill>
              </a:rPr>
              <a:t>μπαιτ</a:t>
            </a:r>
            <a:r>
              <a:rPr lang="el-GR" sz="2000" b="1" i="1" dirty="0">
                <a:solidFill>
                  <a:srgbClr val="FF0000"/>
                </a:solidFill>
              </a:rPr>
              <a:t>).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1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Ερωτήσεις</a:t>
            </a:r>
            <a:r>
              <a:rPr lang="en-US" dirty="0">
                <a:solidFill>
                  <a:schemeClr val="tx1"/>
                </a:solidFill>
              </a:rPr>
              <a:t>;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3972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28F028FC-78BE-4F5B-B391-114E23C1497B}" type="slidenum">
              <a:rPr lang="en-US">
                <a:latin typeface="Arial" charset="0"/>
                <a:cs typeface="Arial" charset="0"/>
              </a:rPr>
              <a:pPr/>
              <a:t>31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70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ΚΜΕ &amp; Κύρια Μνήμη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818" name="Slide Number Placeholder 2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BC76F622-BB24-4218-A3E7-77203CF9400B}" type="slidenum">
              <a:rPr lang="en-US">
                <a:latin typeface="Arial" charset="0"/>
                <a:cs typeface="Arial" charset="0"/>
              </a:rPr>
              <a:pPr/>
              <a:t>32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90800" y="1600200"/>
            <a:ext cx="3429000" cy="510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/>
          <a:lstStyle/>
          <a:p>
            <a:pPr eaLnBrk="0" hangingPunct="0">
              <a:defRPr/>
            </a:pPr>
            <a:endParaRPr lang="el-GR" dirty="0"/>
          </a:p>
        </p:txBody>
      </p:sp>
      <p:sp>
        <p:nvSpPr>
          <p:cNvPr id="30" name="Rounded Rectangle 29"/>
          <p:cNvSpPr/>
          <p:nvPr/>
        </p:nvSpPr>
        <p:spPr>
          <a:xfrm>
            <a:off x="2820988" y="5715000"/>
            <a:ext cx="2971800" cy="838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Κύρια Μνήμη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2819400" y="1752600"/>
            <a:ext cx="2973388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Κεντρική </a:t>
            </a:r>
          </a:p>
          <a:p>
            <a:pPr algn="ctr" eaLnBrk="0" hangingPunct="0">
              <a:defRPr/>
            </a:pPr>
            <a:r>
              <a:rPr lang="el-GR" dirty="0"/>
              <a:t>Μονάδα </a:t>
            </a:r>
          </a:p>
          <a:p>
            <a:pPr algn="ctr" eaLnBrk="0" hangingPunct="0">
              <a:defRPr/>
            </a:pPr>
            <a:r>
              <a:rPr lang="el-GR" dirty="0"/>
              <a:t>Επεξεργασίας</a:t>
            </a:r>
            <a:endParaRPr lang="en-US" dirty="0"/>
          </a:p>
        </p:txBody>
      </p:sp>
      <p:sp>
        <p:nvSpPr>
          <p:cNvPr id="33" name="Up-Down Arrow 32"/>
          <p:cNvSpPr/>
          <p:nvPr/>
        </p:nvSpPr>
        <p:spPr>
          <a:xfrm>
            <a:off x="4192588" y="5029200"/>
            <a:ext cx="287337" cy="68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6858000" y="1752600"/>
            <a:ext cx="1676400" cy="1600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000" dirty="0"/>
              <a:t>Συσκευές</a:t>
            </a:r>
          </a:p>
          <a:p>
            <a:pPr algn="ctr" eaLnBrk="0" hangingPunct="0">
              <a:defRPr/>
            </a:pPr>
            <a:r>
              <a:rPr lang="el-GR" sz="2000" dirty="0"/>
              <a:t>Εξόδου</a:t>
            </a:r>
            <a:endParaRPr lang="en-US" sz="2000" dirty="0"/>
          </a:p>
        </p:txBody>
      </p:sp>
      <p:sp>
        <p:nvSpPr>
          <p:cNvPr id="37" name="Rounded Rectangle 36"/>
          <p:cNvSpPr/>
          <p:nvPr/>
        </p:nvSpPr>
        <p:spPr>
          <a:xfrm>
            <a:off x="76200" y="1752600"/>
            <a:ext cx="1676400" cy="1600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000" dirty="0"/>
              <a:t>Συσκευές</a:t>
            </a:r>
          </a:p>
          <a:p>
            <a:pPr algn="ctr" eaLnBrk="0" hangingPunct="0">
              <a:defRPr/>
            </a:pPr>
            <a:r>
              <a:rPr lang="el-GR" sz="2000" dirty="0"/>
              <a:t>Εισόδου</a:t>
            </a:r>
            <a:endParaRPr lang="en-US" sz="2000" dirty="0"/>
          </a:p>
        </p:txBody>
      </p:sp>
      <p:sp>
        <p:nvSpPr>
          <p:cNvPr id="39" name="Rounded Rectangle 38"/>
          <p:cNvSpPr/>
          <p:nvPr/>
        </p:nvSpPr>
        <p:spPr>
          <a:xfrm>
            <a:off x="6858000" y="4953000"/>
            <a:ext cx="2133600" cy="1600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000" dirty="0"/>
              <a:t>Συσκευές</a:t>
            </a:r>
          </a:p>
          <a:p>
            <a:pPr algn="ctr" eaLnBrk="0" hangingPunct="0">
              <a:defRPr/>
            </a:pPr>
            <a:r>
              <a:rPr lang="el-GR" sz="2000" dirty="0"/>
              <a:t>Δευτερεύουσας</a:t>
            </a:r>
          </a:p>
          <a:p>
            <a:pPr algn="ctr" eaLnBrk="0" hangingPunct="0">
              <a:defRPr/>
            </a:pPr>
            <a:r>
              <a:rPr lang="el-GR" sz="2000" dirty="0"/>
              <a:t> Μνήμης</a:t>
            </a:r>
            <a:endParaRPr lang="en-US" sz="2000" dirty="0"/>
          </a:p>
        </p:txBody>
      </p:sp>
      <p:sp>
        <p:nvSpPr>
          <p:cNvPr id="40" name="Left-Right Arrow 39"/>
          <p:cNvSpPr/>
          <p:nvPr/>
        </p:nvSpPr>
        <p:spPr>
          <a:xfrm>
            <a:off x="6019800" y="5638800"/>
            <a:ext cx="828675" cy="2873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>
            <a:off x="1762125" y="2438400"/>
            <a:ext cx="82867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3" name="Right Arrow 42"/>
          <p:cNvSpPr/>
          <p:nvPr/>
        </p:nvSpPr>
        <p:spPr>
          <a:xfrm>
            <a:off x="6029325" y="2438400"/>
            <a:ext cx="82867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00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Up-Down Arrow 22"/>
          <p:cNvSpPr/>
          <p:nvPr/>
        </p:nvSpPr>
        <p:spPr>
          <a:xfrm>
            <a:off x="1066800" y="5029200"/>
            <a:ext cx="1981200" cy="685800"/>
          </a:xfrm>
          <a:prstGeom prst="upDownArrow">
            <a:avLst>
              <a:gd name="adj1" fmla="val 83849"/>
              <a:gd name="adj2" fmla="val 1636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1600" dirty="0"/>
              <a:t>10011011</a:t>
            </a:r>
            <a:endParaRPr lang="en-US" sz="1600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Σύνδεση ΚΜΕ – Κύριας Μνήμης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843" name="Slide Number Placeholder 2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F71B4F9E-6B90-422F-804D-A16F01889B39}" type="slidenum">
              <a:rPr lang="en-US">
                <a:latin typeface="Arial" charset="0"/>
                <a:cs typeface="Arial" charset="0"/>
              </a:rPr>
              <a:pPr/>
              <a:t>33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>
          <a:xfrm>
            <a:off x="3886200" y="1570038"/>
            <a:ext cx="5257800" cy="5287962"/>
          </a:xfrm>
        </p:spPr>
        <p:txBody>
          <a:bodyPr>
            <a:normAutofit/>
          </a:bodyPr>
          <a:lstStyle/>
          <a:p>
            <a:pPr marL="1588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l-GR" sz="2800" dirty="0"/>
              <a:t>Πώς ακριβώς συνδέονται η ΚΜΕ και η Κύρια Μνήμη μεταξύ τους;</a:t>
            </a:r>
          </a:p>
          <a:p>
            <a:pPr marL="1588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/>
              <a:buNone/>
              <a:defRPr/>
            </a:pPr>
            <a:endParaRPr lang="el-GR" sz="2800" dirty="0"/>
          </a:p>
          <a:p>
            <a:pPr marL="1588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l-GR" sz="2800" dirty="0"/>
              <a:t>Θυμηθείτε τι πρέπει να μπορούν να ανταλλάζουν:</a:t>
            </a:r>
          </a:p>
          <a:p>
            <a:pPr marL="515876" indent="-514288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800" dirty="0"/>
              <a:t>Τον </a:t>
            </a:r>
            <a:r>
              <a:rPr lang="el-GR" sz="2800" b="1" i="1" u="sng" dirty="0"/>
              <a:t>Κωδικό</a:t>
            </a:r>
            <a:r>
              <a:rPr lang="el-GR" sz="2800" dirty="0"/>
              <a:t> της πράξης (ανάγνωση ή εγγραφή (Α/Ε))</a:t>
            </a:r>
          </a:p>
          <a:p>
            <a:pPr marL="515876" indent="-514288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800" dirty="0"/>
              <a:t>Την </a:t>
            </a:r>
            <a:r>
              <a:rPr lang="el-GR" sz="2800" b="1" i="1" u="sng" dirty="0"/>
              <a:t>Διεύθυνση</a:t>
            </a:r>
            <a:r>
              <a:rPr lang="el-GR" sz="2800" dirty="0"/>
              <a:t> της λέξης στην Κύρια Μνήμη (που θα αναγνωσθεί ή θα εγγραφεί)</a:t>
            </a:r>
          </a:p>
          <a:p>
            <a:pPr marL="515876" indent="-514288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800" dirty="0"/>
              <a:t>Την </a:t>
            </a:r>
            <a:r>
              <a:rPr lang="el-GR" sz="2800" b="1" i="1" u="sng" dirty="0"/>
              <a:t>Λέξη</a:t>
            </a:r>
            <a:r>
              <a:rPr lang="el-GR" sz="2800" dirty="0"/>
              <a:t> (που αναγνώσθηκε ή που πρέπει να εγγραφεί)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08013" y="5715000"/>
            <a:ext cx="2971800" cy="838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Κύρια Μνήμη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304800" y="5003800"/>
            <a:ext cx="990600" cy="4318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1800" dirty="0"/>
              <a:t>Α/Ε</a:t>
            </a:r>
            <a:endParaRPr lang="en-US" sz="2000" dirty="0"/>
          </a:p>
        </p:txBody>
      </p:sp>
      <p:sp>
        <p:nvSpPr>
          <p:cNvPr id="22" name="Left Arrow 21"/>
          <p:cNvSpPr/>
          <p:nvPr/>
        </p:nvSpPr>
        <p:spPr>
          <a:xfrm rot="-5400000">
            <a:off x="2921000" y="5003800"/>
            <a:ext cx="990600" cy="4318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1800" dirty="0"/>
              <a:t>101</a:t>
            </a:r>
            <a:endParaRPr lang="en-US" sz="1800" dirty="0"/>
          </a:p>
        </p:txBody>
      </p:sp>
      <p:sp>
        <p:nvSpPr>
          <p:cNvPr id="31" name="Rounded Rectangle 30"/>
          <p:cNvSpPr/>
          <p:nvPr/>
        </p:nvSpPr>
        <p:spPr>
          <a:xfrm>
            <a:off x="608013" y="1752600"/>
            <a:ext cx="2973387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Κεντρική </a:t>
            </a:r>
          </a:p>
          <a:p>
            <a:pPr algn="ctr" eaLnBrk="0" hangingPunct="0">
              <a:defRPr/>
            </a:pPr>
            <a:r>
              <a:rPr lang="el-GR" dirty="0"/>
              <a:t>Μονάδα </a:t>
            </a:r>
          </a:p>
          <a:p>
            <a:pPr algn="ctr" eaLnBrk="0" hangingPunct="0">
              <a:defRPr/>
            </a:pPr>
            <a:r>
              <a:rPr lang="el-GR" dirty="0"/>
              <a:t>Επεξεργασίας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3828" y="5143022"/>
            <a:ext cx="314487" cy="400099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l-GR" sz="2000" dirty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4144" y="5143022"/>
            <a:ext cx="314487" cy="400099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l-GR" sz="2000" dirty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2371" y="5143022"/>
            <a:ext cx="314487" cy="400099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l-GR" sz="2000" dirty="0">
                <a:latin typeface="+mn-lt"/>
              </a:rPr>
              <a:t>3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921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2" grpId="0" animBg="1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Up-Down Arrow 22"/>
          <p:cNvSpPr/>
          <p:nvPr/>
        </p:nvSpPr>
        <p:spPr>
          <a:xfrm>
            <a:off x="1066800" y="5029200"/>
            <a:ext cx="1981200" cy="685800"/>
          </a:xfrm>
          <a:prstGeom prst="upDownArrow">
            <a:avLst>
              <a:gd name="adj1" fmla="val 83849"/>
              <a:gd name="adj2" fmla="val 1636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1600" dirty="0"/>
              <a:t>10011011</a:t>
            </a:r>
            <a:endParaRPr lang="en-US" sz="1600" dirty="0"/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825625" y="4724400"/>
            <a:ext cx="536575" cy="1079500"/>
            <a:chOff x="1751012" y="4724400"/>
            <a:chExt cx="536576" cy="1080000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1211806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288006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365794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1441994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518195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1594395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1670595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1746795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Left Arrow 21"/>
          <p:cNvSpPr/>
          <p:nvPr/>
        </p:nvSpPr>
        <p:spPr>
          <a:xfrm rot="-5400000">
            <a:off x="2921000" y="5003800"/>
            <a:ext cx="990600" cy="4318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1800" dirty="0"/>
              <a:t>101</a:t>
            </a:r>
            <a:endParaRPr lang="en-US" sz="1800" dirty="0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275013" y="4724400"/>
            <a:ext cx="155575" cy="1079500"/>
            <a:chOff x="3275012" y="4724400"/>
            <a:chExt cx="155576" cy="1080000"/>
          </a:xfrm>
        </p:grpSpPr>
        <p:cxnSp>
          <p:nvCxnSpPr>
            <p:cNvPr id="19" name="Straight Connector 18"/>
            <p:cNvCxnSpPr/>
            <p:nvPr/>
          </p:nvCxnSpPr>
          <p:spPr>
            <a:xfrm rot="5400000">
              <a:off x="28897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8135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7358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ight Arrow 20"/>
          <p:cNvSpPr/>
          <p:nvPr/>
        </p:nvSpPr>
        <p:spPr>
          <a:xfrm rot="5400000">
            <a:off x="304800" y="5003800"/>
            <a:ext cx="990600" cy="4318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1800" dirty="0"/>
              <a:t>Α/Ε</a:t>
            </a:r>
            <a:endParaRPr lang="en-US" sz="2000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23044" y="5263356"/>
            <a:ext cx="10795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Σύνδεση ΚΜΕ – Κύριας Μνήμης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872" name="Slide Number Placeholder 2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B3A6B81F-7BC7-4B7F-8283-0D79BD933887}" type="slidenum">
              <a:rPr lang="en-US">
                <a:latin typeface="Arial" charset="0"/>
                <a:cs typeface="Arial" charset="0"/>
              </a:rPr>
              <a:pPr/>
              <a:t>34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>
          <a:xfrm>
            <a:off x="3886200" y="1570038"/>
            <a:ext cx="5257800" cy="5287962"/>
          </a:xfrm>
        </p:spPr>
        <p:txBody>
          <a:bodyPr>
            <a:normAutofit/>
          </a:bodyPr>
          <a:lstStyle/>
          <a:p>
            <a:pPr marL="1588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l-GR" sz="2800" dirty="0"/>
              <a:t>Πώς ακριβώς συνδέονται η ΚΜΕ και η Κύρια Μνήμη μεταξύ τους;</a:t>
            </a:r>
          </a:p>
          <a:p>
            <a:pPr marL="1588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/>
              <a:buNone/>
              <a:defRPr/>
            </a:pPr>
            <a:endParaRPr lang="el-GR" sz="2800" dirty="0"/>
          </a:p>
          <a:p>
            <a:pPr marL="1588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l-GR" sz="2800" dirty="0"/>
              <a:t>Την ανταλλαγή αυτών των μηνυμάτων εκτελούν αντιστοίχως οι εξής </a:t>
            </a:r>
            <a:r>
              <a:rPr lang="el-GR" sz="2800" b="1" dirty="0"/>
              <a:t>τρείς ομάδες καλωδίων </a:t>
            </a:r>
            <a:r>
              <a:rPr lang="el-GR" sz="2800" dirty="0"/>
              <a:t>(κάθε καλώδιο μεταφέρει 1 μπιτ):</a:t>
            </a:r>
          </a:p>
          <a:p>
            <a:pPr marL="515876" indent="-514288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800" dirty="0"/>
              <a:t>ο </a:t>
            </a:r>
            <a:r>
              <a:rPr lang="el-GR" sz="2800" b="1" i="1" dirty="0"/>
              <a:t>Δίαυλος Ελέγχου</a:t>
            </a:r>
            <a:r>
              <a:rPr lang="el-GR" sz="2800" dirty="0"/>
              <a:t> </a:t>
            </a:r>
            <a:r>
              <a:rPr lang="en-US" sz="2800" dirty="0"/>
              <a:t>        </a:t>
            </a:r>
            <a:r>
              <a:rPr lang="el-GR" sz="2800" dirty="0"/>
              <a:t>(</a:t>
            </a:r>
            <a:r>
              <a:rPr lang="en-US" sz="2800" i="1" dirty="0"/>
              <a:t>Control Bus</a:t>
            </a:r>
            <a:r>
              <a:rPr lang="el-GR" sz="2800" dirty="0"/>
              <a:t>),</a:t>
            </a:r>
            <a:endParaRPr lang="el-GR" sz="2800" b="1" i="1" dirty="0"/>
          </a:p>
          <a:p>
            <a:pPr marL="515876" indent="-514288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800" dirty="0"/>
              <a:t>ο </a:t>
            </a:r>
            <a:r>
              <a:rPr lang="el-GR" sz="2800" b="1" i="1" dirty="0"/>
              <a:t>Δίαυλος Διευθύνσεων</a:t>
            </a:r>
            <a:r>
              <a:rPr lang="en-US" sz="2800" dirty="0"/>
              <a:t>        (</a:t>
            </a:r>
            <a:r>
              <a:rPr lang="en-US" sz="2800" i="1" dirty="0"/>
              <a:t>Address Bus</a:t>
            </a:r>
            <a:r>
              <a:rPr lang="en-US" sz="2800" dirty="0"/>
              <a:t>)</a:t>
            </a:r>
            <a:r>
              <a:rPr lang="el-GR" sz="2800" dirty="0"/>
              <a:t>, και</a:t>
            </a:r>
            <a:endParaRPr lang="el-GR" sz="2800" b="1" i="1" dirty="0"/>
          </a:p>
          <a:p>
            <a:pPr marL="515876" indent="-514288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800" dirty="0"/>
              <a:t>ο </a:t>
            </a:r>
            <a:r>
              <a:rPr lang="el-GR" sz="2800" b="1" i="1" dirty="0"/>
              <a:t>Δίαυλος Δεδομένων</a:t>
            </a:r>
            <a:r>
              <a:rPr lang="en-US" sz="2800" dirty="0"/>
              <a:t>           (</a:t>
            </a:r>
            <a:r>
              <a:rPr lang="en-US" sz="2800" i="1" dirty="0"/>
              <a:t>Data Bus</a:t>
            </a:r>
            <a:r>
              <a:rPr lang="en-US" sz="2800" dirty="0"/>
              <a:t>)</a:t>
            </a:r>
            <a:r>
              <a:rPr lang="el-GR" sz="2800" dirty="0"/>
              <a:t>.</a:t>
            </a:r>
            <a:endParaRPr lang="el-GR" sz="2800" b="1" i="1" dirty="0"/>
          </a:p>
        </p:txBody>
      </p:sp>
      <p:sp>
        <p:nvSpPr>
          <p:cNvPr id="30" name="Rounded Rectangle 29"/>
          <p:cNvSpPr/>
          <p:nvPr/>
        </p:nvSpPr>
        <p:spPr>
          <a:xfrm>
            <a:off x="608013" y="5715000"/>
            <a:ext cx="2971800" cy="838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Κύρια Μνήμη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08013" y="1752600"/>
            <a:ext cx="2973387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Κεντρική </a:t>
            </a:r>
          </a:p>
          <a:p>
            <a:pPr algn="ctr" eaLnBrk="0" hangingPunct="0">
              <a:defRPr/>
            </a:pPr>
            <a:r>
              <a:rPr lang="el-GR" dirty="0"/>
              <a:t>Μονάδα </a:t>
            </a:r>
          </a:p>
          <a:p>
            <a:pPr algn="ctr" eaLnBrk="0" hangingPunct="0">
              <a:defRPr/>
            </a:pPr>
            <a:r>
              <a:rPr lang="el-GR" dirty="0"/>
              <a:t>Επεξεργασίας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rot="10800000" flipV="1">
            <a:off x="828675" y="4524375"/>
            <a:ext cx="3124200" cy="609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3505200" y="5294313"/>
            <a:ext cx="457200" cy="158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>
            <a:off x="2463800" y="5613400"/>
            <a:ext cx="1447800" cy="457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17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37"/>
          <p:cNvGrpSpPr>
            <a:grpSpLocks/>
          </p:cNvGrpSpPr>
          <p:nvPr/>
        </p:nvGrpSpPr>
        <p:grpSpPr bwMode="auto">
          <a:xfrm>
            <a:off x="1825625" y="4724400"/>
            <a:ext cx="536575" cy="1079500"/>
            <a:chOff x="1751012" y="4724400"/>
            <a:chExt cx="536576" cy="1080000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1211806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288006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365794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1441994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518195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1594395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1670595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1746795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Σύνδεση: Δίαυλος Δεδομένων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891" name="Slide Number Placeholder 2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107F3EE8-B743-48C4-9B7C-3570B50AA89D}" type="slidenum">
              <a:rPr lang="en-US">
                <a:latin typeface="Arial" charset="0"/>
                <a:cs typeface="Arial" charset="0"/>
              </a:rPr>
              <a:pPr/>
              <a:t>35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>
          <a:xfrm>
            <a:off x="3733800" y="1570038"/>
            <a:ext cx="5410200" cy="5287962"/>
          </a:xfrm>
        </p:spPr>
        <p:txBody>
          <a:bodyPr/>
          <a:lstStyle/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800" i="1" u="sng" dirty="0"/>
              <a:t>Ερώτηση:</a:t>
            </a:r>
            <a:r>
              <a:rPr lang="el-GR" sz="2800" dirty="0"/>
              <a:t> Πόσα καλώδια αποτελούν τον </a:t>
            </a:r>
            <a:r>
              <a:rPr lang="el-GR" sz="2800" i="1" dirty="0"/>
              <a:t>Δίαυλο Δεδομένων</a:t>
            </a:r>
            <a:r>
              <a:rPr lang="el-GR" sz="2800" dirty="0"/>
              <a:t>;</a:t>
            </a:r>
          </a:p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endParaRPr lang="el-GR" sz="2800" dirty="0"/>
          </a:p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800" i="1" u="sng" dirty="0"/>
              <a:t>Απάντηση:</a:t>
            </a:r>
            <a:r>
              <a:rPr lang="el-GR" sz="2800" dirty="0"/>
              <a:t>  Όσα μπιτ περιέχει η κάθε </a:t>
            </a:r>
            <a:r>
              <a:rPr lang="el-GR" sz="2800" i="1" dirty="0"/>
              <a:t>λέξη </a:t>
            </a:r>
            <a:r>
              <a:rPr lang="el-GR" sz="2800" dirty="0"/>
              <a:t>της Κύριας Μνήμης.</a:t>
            </a:r>
          </a:p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800" b="1" dirty="0"/>
              <a:t>(Ώστε ο δίαυλος να μεταφέρει όλα τα μπιτ μιας λέξης ταυτόχρονα.)</a:t>
            </a:r>
          </a:p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endParaRPr lang="el-GR" sz="2800" dirty="0"/>
          </a:p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800" dirty="0"/>
              <a:t>Π.χ.: Αν κάθε λέξη της Κύριας Μνήμης έχει 16 μπιτ, ο Δίαυλος Δεδομένων περιέχει 16 καλώδια.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08013" y="5715000"/>
            <a:ext cx="2971800" cy="838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Κύρια Μνήμη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08013" y="1752600"/>
            <a:ext cx="2973387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Κεντρική </a:t>
            </a:r>
          </a:p>
          <a:p>
            <a:pPr algn="ctr" eaLnBrk="0" hangingPunct="0">
              <a:defRPr/>
            </a:pPr>
            <a:r>
              <a:rPr lang="el-GR" dirty="0"/>
              <a:t>Μονάδα </a:t>
            </a:r>
          </a:p>
          <a:p>
            <a:pPr algn="ctr" eaLnBrk="0" hangingPunct="0">
              <a:defRPr/>
            </a:pPr>
            <a:r>
              <a:rPr lang="el-GR" dirty="0"/>
              <a:t>Επεξεργασίας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48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4"/>
          <p:cNvGrpSpPr>
            <a:grpSpLocks/>
          </p:cNvGrpSpPr>
          <p:nvPr/>
        </p:nvGrpSpPr>
        <p:grpSpPr bwMode="auto">
          <a:xfrm>
            <a:off x="3275013" y="4724400"/>
            <a:ext cx="155575" cy="1079500"/>
            <a:chOff x="3275012" y="4724400"/>
            <a:chExt cx="155576" cy="1080000"/>
          </a:xfrm>
        </p:grpSpPr>
        <p:cxnSp>
          <p:nvCxnSpPr>
            <p:cNvPr id="19" name="Straight Connector 18"/>
            <p:cNvCxnSpPr/>
            <p:nvPr/>
          </p:nvCxnSpPr>
          <p:spPr>
            <a:xfrm rot="5400000">
              <a:off x="28897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8135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7358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Σύνδεση: Δίαυλος Διευθύνσεων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915" name="Slide Number Placeholder 2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D1115A6A-103B-4FAD-A98D-4FE587EE7DB6}" type="slidenum">
              <a:rPr lang="en-US">
                <a:latin typeface="Arial" charset="0"/>
                <a:cs typeface="Arial" charset="0"/>
              </a:rPr>
              <a:pPr/>
              <a:t>36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>
          <a:xfrm>
            <a:off x="3733800" y="1570038"/>
            <a:ext cx="5410200" cy="5287962"/>
          </a:xfrm>
        </p:spPr>
        <p:txBody>
          <a:bodyPr/>
          <a:lstStyle/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800" i="1" u="sng" dirty="0"/>
              <a:t>Ερώτηση:</a:t>
            </a:r>
            <a:r>
              <a:rPr lang="el-GR" sz="2800" dirty="0"/>
              <a:t> Πόσα καλώδια αποτελούν τον </a:t>
            </a:r>
            <a:r>
              <a:rPr lang="el-GR" sz="2800" i="1" dirty="0"/>
              <a:t>Δίαυλο Διευθύνσεων</a:t>
            </a:r>
            <a:r>
              <a:rPr lang="el-GR" sz="2800" dirty="0"/>
              <a:t>;</a:t>
            </a:r>
          </a:p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endParaRPr lang="el-GR" sz="2800" dirty="0"/>
          </a:p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800" i="1" u="sng" dirty="0"/>
              <a:t>Απάντηση:</a:t>
            </a:r>
            <a:r>
              <a:rPr lang="el-GR" sz="2800" dirty="0"/>
              <a:t>  Όσα μπιτ περιέχει κάθε </a:t>
            </a:r>
            <a:r>
              <a:rPr lang="el-GR" sz="2800" i="1" dirty="0"/>
              <a:t>διεύθυνση </a:t>
            </a:r>
            <a:r>
              <a:rPr lang="el-GR" sz="2800" dirty="0"/>
              <a:t>της Κύριας Μνήμης.</a:t>
            </a:r>
          </a:p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800" b="1" dirty="0"/>
              <a:t>(Ώστε ο δίαυλος να μπορεί να μεταφέρει όλα τα μπιτ μιας διεύθυνσης ταυτόχρονα.)</a:t>
            </a:r>
          </a:p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endParaRPr lang="el-GR" sz="2800" dirty="0"/>
          </a:p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800" dirty="0"/>
              <a:t>Π.χ.: Αν κάθε διεύθυνση έχει 32 μπιτ, ο Δίαυλος Διευθύνσεων περιέχει 32 καλώδια.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08013" y="5715000"/>
            <a:ext cx="2971800" cy="838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Κύρια Μνήμη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08013" y="1752600"/>
            <a:ext cx="2973387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Κεντρική </a:t>
            </a:r>
          </a:p>
          <a:p>
            <a:pPr algn="ctr" eaLnBrk="0" hangingPunct="0">
              <a:defRPr/>
            </a:pPr>
            <a:r>
              <a:rPr lang="el-GR" dirty="0"/>
              <a:t>Μονάδα </a:t>
            </a:r>
          </a:p>
          <a:p>
            <a:pPr algn="ctr" eaLnBrk="0" hangingPunct="0">
              <a:defRPr/>
            </a:pPr>
            <a:r>
              <a:rPr lang="el-GR" dirty="0"/>
              <a:t>Επεξεργασίας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1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rot="5400000">
            <a:off x="223044" y="5263356"/>
            <a:ext cx="10795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Σύνδεση: Δίαυλος Ελέγχου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939" name="Slide Number Placeholder 2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0FCB4BEF-8DB8-45DE-A2E0-1517C14F3B7A}" type="slidenum">
              <a:rPr lang="en-US">
                <a:latin typeface="Arial" charset="0"/>
                <a:cs typeface="Arial" charset="0"/>
              </a:rPr>
              <a:pPr/>
              <a:t>37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>
          <a:xfrm>
            <a:off x="3733800" y="1570038"/>
            <a:ext cx="5410200" cy="5287962"/>
          </a:xfrm>
        </p:spPr>
        <p:txBody>
          <a:bodyPr/>
          <a:lstStyle/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800" i="1" u="sng" dirty="0"/>
              <a:t>Ερώτηση:</a:t>
            </a:r>
            <a:r>
              <a:rPr lang="el-GR" sz="2800" dirty="0"/>
              <a:t> Πόσα καλώδια αποτελούν τον </a:t>
            </a:r>
            <a:r>
              <a:rPr lang="el-GR" sz="2800" i="1" dirty="0"/>
              <a:t>Δίαυλο Ελέγχου</a:t>
            </a:r>
            <a:r>
              <a:rPr lang="el-GR" sz="2800" dirty="0"/>
              <a:t>;</a:t>
            </a:r>
          </a:p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endParaRPr lang="el-GR" sz="2800" dirty="0"/>
          </a:p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800" i="1" u="sng" dirty="0"/>
              <a:t>Απάντηση:</a:t>
            </a:r>
            <a:r>
              <a:rPr lang="el-GR" sz="2800" dirty="0"/>
              <a:t>  1.</a:t>
            </a:r>
          </a:p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800" dirty="0"/>
              <a:t>(Ένα καλώδιο είναι αρκετό για να μεταφέρει 1 μπιτ που δηλώνει αν η πράξη είναι Ανάγνωση/Εγγραφή: π.χ. 0=Ανάγνωση, 1=Εγγραφή)</a:t>
            </a:r>
          </a:p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endParaRPr lang="el-GR" sz="2800" dirty="0"/>
          </a:p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800" dirty="0"/>
              <a:t>Γενικότερα, αν η Κύρια Μνήμη επιτρέπει </a:t>
            </a:r>
            <a:r>
              <a:rPr lang="en-US" sz="2800" i="1" dirty="0"/>
              <a:t>N </a:t>
            </a:r>
            <a:r>
              <a:rPr lang="el-GR" sz="2800" dirty="0"/>
              <a:t>πράξεις (αντί για μόνο 2),</a:t>
            </a:r>
            <a:r>
              <a:rPr lang="en-US" sz="2800" dirty="0"/>
              <a:t> </a:t>
            </a:r>
            <a:r>
              <a:rPr lang="el-GR" sz="2800" dirty="0"/>
              <a:t>τότε χρειάζονται </a:t>
            </a:r>
            <a:r>
              <a:rPr lang="en-US" sz="2800" dirty="0"/>
              <a:t>log</a:t>
            </a:r>
            <a:r>
              <a:rPr lang="el-GR" sz="2800" baseline="-25000" dirty="0"/>
              <a:t>2</a:t>
            </a:r>
            <a:r>
              <a:rPr lang="en-US" sz="2800" i="1" dirty="0"/>
              <a:t>N</a:t>
            </a:r>
            <a:r>
              <a:rPr lang="el-GR" sz="2800" dirty="0"/>
              <a:t> καλώδια.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08013" y="5715000"/>
            <a:ext cx="2971800" cy="838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Κύρια Μνήμη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08013" y="1752600"/>
            <a:ext cx="2973387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Κεντρική </a:t>
            </a:r>
          </a:p>
          <a:p>
            <a:pPr algn="ctr" eaLnBrk="0" hangingPunct="0">
              <a:defRPr/>
            </a:pPr>
            <a:r>
              <a:rPr lang="el-GR" dirty="0"/>
              <a:t>Μονάδα </a:t>
            </a:r>
          </a:p>
          <a:p>
            <a:pPr algn="ctr" eaLnBrk="0" hangingPunct="0">
              <a:defRPr/>
            </a:pPr>
            <a:r>
              <a:rPr lang="el-GR" dirty="0"/>
              <a:t>Επεξεργασίας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Σύνδεση: Σχέση με Χωρητικότητα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AF012513-0286-41BD-9B9A-7A6104590C98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570038"/>
            <a:ext cx="8531225" cy="5287962"/>
          </a:xfrm>
        </p:spPr>
        <p:txBody>
          <a:bodyPr>
            <a:noAutofit/>
          </a:bodyPr>
          <a:lstStyle/>
          <a:p>
            <a:pPr marL="1523817" indent="-1523817" fontAlgn="auto">
              <a:spcAft>
                <a:spcPts val="0"/>
              </a:spcAft>
              <a:buFont typeface="Wingdings"/>
              <a:buNone/>
              <a:defRPr/>
            </a:pPr>
            <a:r>
              <a:rPr lang="el-GR" sz="2800" i="1" u="sng" dirty="0"/>
              <a:t>Ερώτηση:</a:t>
            </a:r>
            <a:r>
              <a:rPr lang="el-GR" sz="2800" dirty="0"/>
              <a:t> Αν η Κύρια Μνήμη έχει μέγεθος </a:t>
            </a:r>
            <a:r>
              <a:rPr lang="el-GR" sz="2800" b="1" i="1" dirty="0"/>
              <a:t>4 ΜΒ</a:t>
            </a:r>
            <a:r>
              <a:rPr lang="el-GR" sz="2800" dirty="0"/>
              <a:t> και ο Δίαυλος Δεδομένων έχει </a:t>
            </a:r>
            <a:r>
              <a:rPr lang="el-GR" sz="2800" b="1" i="1" dirty="0"/>
              <a:t>32</a:t>
            </a:r>
            <a:r>
              <a:rPr lang="el-GR" sz="2800" dirty="0"/>
              <a:t> καλώδια, πόσα καλώδια έχει ο δίαυλος διευθύνσεων; </a:t>
            </a:r>
          </a:p>
          <a:p>
            <a:pPr marL="0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Font typeface="Wingdings"/>
              <a:buNone/>
              <a:tabLst>
                <a:tab pos="4481462" algn="r"/>
                <a:tab pos="4837819" algn="ctr"/>
                <a:tab pos="5204975" algn="l"/>
              </a:tabLst>
              <a:defRPr/>
            </a:pPr>
            <a:r>
              <a:rPr lang="el-GR" sz="2800" i="1" u="sng" dirty="0"/>
              <a:t>Απάντηση:</a:t>
            </a:r>
            <a:r>
              <a:rPr lang="el-GR" sz="2800" dirty="0"/>
              <a:t>  Πόσα καλώδια στον δίαυλο δεδομένων = πόσα μπιτ σε κάθε λέξη μνήμης --- άρα 32 μπιτ/</a:t>
            </a:r>
            <a:r>
              <a:rPr lang="el-GR" sz="2800" dirty="0">
                <a:sym typeface="Wingdings"/>
              </a:rPr>
              <a:t>λέξη. </a:t>
            </a:r>
          </a:p>
          <a:p>
            <a:pPr marL="0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Font typeface="Wingdings"/>
              <a:buNone/>
              <a:tabLst>
                <a:tab pos="4481462" algn="r"/>
                <a:tab pos="4837819" algn="ctr"/>
                <a:tab pos="5204975" algn="l"/>
              </a:tabLst>
              <a:defRPr/>
            </a:pPr>
            <a:r>
              <a:rPr lang="el-GR" sz="2800" dirty="0">
                <a:sym typeface="Wingdings"/>
              </a:rPr>
              <a:t>Πόσα καλώδια στον Δίαυλο Διευθύνσεων = πόσα μπιτ σε κάθε διεύθυνση --- άρα θέλουμε το μήκος διευθύνσεων. </a:t>
            </a:r>
          </a:p>
          <a:p>
            <a:pPr marL="0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Font typeface="Wingdings"/>
              <a:buNone/>
              <a:tabLst>
                <a:tab pos="4481462" algn="r"/>
                <a:tab pos="4837819" algn="ctr"/>
                <a:tab pos="5204975" algn="l"/>
              </a:tabLst>
              <a:defRPr/>
            </a:pPr>
            <a:endParaRPr lang="el-GR" sz="2800" dirty="0">
              <a:sym typeface="Wingdings"/>
            </a:endParaRPr>
          </a:p>
          <a:p>
            <a:pPr marL="0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Font typeface="Wingdings"/>
              <a:buNone/>
              <a:tabLst>
                <a:tab pos="4481462" algn="r"/>
                <a:tab pos="4837819" algn="ctr"/>
                <a:tab pos="5204975" algn="l"/>
              </a:tabLst>
              <a:defRPr/>
            </a:pPr>
            <a:r>
              <a:rPr lang="el-GR" sz="2800" dirty="0">
                <a:sym typeface="Wingdings"/>
              </a:rPr>
              <a:t>Άρα:  το πρόβλημα είναι ακριβώς αυτό της </a:t>
            </a:r>
            <a:r>
              <a:rPr lang="el-GR" sz="2800" b="1" dirty="0">
                <a:sym typeface="Wingdings"/>
              </a:rPr>
              <a:t>διαφάνειας 3</a:t>
            </a:r>
            <a:r>
              <a:rPr lang="en-US" sz="2800" b="1" dirty="0">
                <a:latin typeface="Calibri" panose="020F0502020204030204" pitchFamily="34" charset="0"/>
                <a:sym typeface="Wingdings"/>
              </a:rPr>
              <a:t>0</a:t>
            </a:r>
            <a:r>
              <a:rPr lang="el-GR" sz="2800" b="1" dirty="0">
                <a:sym typeface="Wingding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456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Πως Λειτουργούν οι Υπολογιστές</a:t>
            </a:r>
            <a:r>
              <a:rPr lang="en-US" dirty="0">
                <a:solidFill>
                  <a:schemeClr val="tx1"/>
                </a:solidFill>
              </a:rPr>
              <a:t>; </a:t>
            </a:r>
            <a:br>
              <a:rPr lang="el-GR" dirty="0">
                <a:solidFill>
                  <a:schemeClr val="tx1"/>
                </a:solidFill>
              </a:rPr>
            </a:br>
            <a:r>
              <a:rPr lang="el-GR" dirty="0">
                <a:solidFill>
                  <a:schemeClr val="tx1"/>
                </a:solidFill>
              </a:rPr>
              <a:t>(4 βήματα)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1" y="1570038"/>
            <a:ext cx="8839199" cy="5287962"/>
          </a:xfrm>
        </p:spPr>
        <p:txBody>
          <a:bodyPr/>
          <a:lstStyle/>
          <a:p>
            <a:pPr marL="0" algn="just">
              <a:spcBef>
                <a:spcPct val="0"/>
              </a:spcBef>
              <a:buNone/>
            </a:pPr>
            <a:r>
              <a:rPr lang="el-GR" sz="3200" b="1" u="sng" dirty="0"/>
              <a:t>Βήμα 1</a:t>
            </a:r>
            <a:r>
              <a:rPr lang="en-US" sz="3200" b="1" u="sng" dirty="0"/>
              <a:t>: </a:t>
            </a:r>
            <a:r>
              <a:rPr lang="el-GR" sz="3200" b="1" u="sng" dirty="0"/>
              <a:t>Είσοδος Δεδομένων και Εντολών</a:t>
            </a:r>
            <a:endParaRPr lang="en-US" sz="3200" b="1" u="sng" dirty="0"/>
          </a:p>
          <a:p>
            <a:pPr marL="512763" lvl="1" indent="-512763" algn="just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l-GR" sz="2000" dirty="0"/>
              <a:t>Η</a:t>
            </a:r>
            <a:r>
              <a:rPr lang="en-US" sz="2000" dirty="0"/>
              <a:t> </a:t>
            </a:r>
            <a:r>
              <a:rPr lang="el-GR" sz="2000" b="1" dirty="0"/>
              <a:t>επικοινωνία του Χρήστη με τον Υπολογιστή </a:t>
            </a:r>
            <a:r>
              <a:rPr lang="el-GR" sz="2000" dirty="0"/>
              <a:t>γίνεται με τις </a:t>
            </a:r>
            <a:r>
              <a:rPr lang="el-GR" sz="2000" b="1" dirty="0">
                <a:solidFill>
                  <a:srgbClr val="FF0000"/>
                </a:solidFill>
              </a:rPr>
              <a:t>Μονάδες Εισόδου</a:t>
            </a:r>
            <a:r>
              <a:rPr lang="el-GR" sz="2000" dirty="0"/>
              <a:t>. Μέσω των </a:t>
            </a:r>
            <a:r>
              <a:rPr lang="el-GR" sz="2000" b="1" dirty="0"/>
              <a:t>Μονάδων Εισόδου </a:t>
            </a:r>
            <a:r>
              <a:rPr lang="el-GR" sz="2000" dirty="0"/>
              <a:t>δίνουμε </a:t>
            </a:r>
            <a:r>
              <a:rPr lang="el-GR" sz="2000" b="1" dirty="0"/>
              <a:t>Εντολές</a:t>
            </a:r>
            <a:r>
              <a:rPr lang="en-US" sz="2000" dirty="0"/>
              <a:t> </a:t>
            </a:r>
            <a:r>
              <a:rPr lang="el-GR" sz="2000" dirty="0"/>
              <a:t>ή εισάγουμε </a:t>
            </a:r>
            <a:r>
              <a:rPr lang="el-GR" sz="2000" b="1" dirty="0"/>
              <a:t>Δεδομένα</a:t>
            </a:r>
            <a:r>
              <a:rPr lang="el-GR" sz="2000" dirty="0"/>
              <a:t> στον Υπολογιστή.</a:t>
            </a:r>
          </a:p>
          <a:p>
            <a:pPr marL="512763" indent="-512763" algn="just">
              <a:spcBef>
                <a:spcPts val="600"/>
              </a:spcBef>
            </a:pPr>
            <a:r>
              <a:rPr lang="el-GR" sz="2000" dirty="0"/>
              <a:t>Οι </a:t>
            </a:r>
            <a:r>
              <a:rPr lang="el-GR" sz="2000" b="1" dirty="0"/>
              <a:t>Εντολές</a:t>
            </a:r>
            <a:r>
              <a:rPr lang="el-GR" sz="2000" dirty="0"/>
              <a:t> και τα </a:t>
            </a:r>
            <a:r>
              <a:rPr lang="el-GR" sz="2000" b="1" dirty="0"/>
              <a:t>Δεδομένα</a:t>
            </a:r>
            <a:r>
              <a:rPr lang="el-GR" sz="2000" dirty="0"/>
              <a:t> που εισάγουμε </a:t>
            </a:r>
            <a:r>
              <a:rPr lang="el-GR" sz="2000" b="1" dirty="0"/>
              <a:t>αποθηκεύονται</a:t>
            </a:r>
            <a:r>
              <a:rPr lang="el-GR" sz="2000" dirty="0"/>
              <a:t> στις </a:t>
            </a:r>
            <a:r>
              <a:rPr lang="el-GR" sz="2000" b="1" dirty="0">
                <a:solidFill>
                  <a:srgbClr val="FF0000"/>
                </a:solidFill>
              </a:rPr>
              <a:t>Μονάδες Μνήμης</a:t>
            </a:r>
            <a:r>
              <a:rPr lang="en-US" sz="2000" dirty="0"/>
              <a:t>.</a:t>
            </a:r>
            <a:endParaRPr lang="el-GR" sz="2000" dirty="0"/>
          </a:p>
          <a:p>
            <a:pPr marL="833438" lvl="1" indent="-512763" algn="just">
              <a:spcBef>
                <a:spcPts val="600"/>
              </a:spcBef>
            </a:pPr>
            <a:r>
              <a:rPr lang="el-GR" sz="2000" b="1" dirty="0">
                <a:solidFill>
                  <a:srgbClr val="FF0000"/>
                </a:solidFill>
              </a:rPr>
              <a:t>Κύρια Μνήμη </a:t>
            </a:r>
            <a:r>
              <a:rPr lang="el-GR" sz="2000" dirty="0"/>
              <a:t>(</a:t>
            </a:r>
            <a:r>
              <a:rPr lang="en-US" sz="2000" b="1" dirty="0"/>
              <a:t>RAM</a:t>
            </a:r>
            <a:r>
              <a:rPr lang="el-GR" sz="2000" dirty="0"/>
              <a:t>)</a:t>
            </a:r>
            <a:r>
              <a:rPr lang="en-US" sz="2000" dirty="0"/>
              <a:t>: </a:t>
            </a:r>
            <a:r>
              <a:rPr lang="el-GR" sz="2000" dirty="0"/>
              <a:t>Εδώ γίνεται </a:t>
            </a:r>
            <a:r>
              <a:rPr lang="el-GR" sz="2000" b="1" dirty="0"/>
              <a:t>προσωρινή αποθήκευση</a:t>
            </a:r>
            <a:r>
              <a:rPr lang="el-GR" sz="2000" dirty="0"/>
              <a:t> των εντολών και των δεδομένων. Τα δεδομένα και οι εντολές που θα εκτελέσει ο Υπολογιστής </a:t>
            </a:r>
            <a:r>
              <a:rPr lang="el-GR" sz="2000" b="1" dirty="0"/>
              <a:t>πρέπει να βρίσκονται στην Κύρια Μνήμη (</a:t>
            </a:r>
            <a:r>
              <a:rPr lang="en-US" sz="2000" b="1" dirty="0"/>
              <a:t>RAM</a:t>
            </a:r>
            <a:r>
              <a:rPr lang="el-GR" sz="2000" b="1" dirty="0"/>
              <a:t>)</a:t>
            </a:r>
            <a:r>
              <a:rPr lang="en-US" sz="2000" dirty="0"/>
              <a:t>! </a:t>
            </a:r>
            <a:endParaRPr lang="el-GR" sz="2000" dirty="0"/>
          </a:p>
          <a:p>
            <a:pPr marL="833438" lvl="1" indent="-512763" algn="just">
              <a:spcBef>
                <a:spcPts val="600"/>
              </a:spcBef>
            </a:pPr>
            <a:r>
              <a:rPr lang="el-GR" sz="2000" b="1" dirty="0">
                <a:solidFill>
                  <a:srgbClr val="FF0000"/>
                </a:solidFill>
              </a:rPr>
              <a:t>Δευτερεύουσα Μνήμη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(</a:t>
            </a:r>
            <a:r>
              <a:rPr lang="el-GR" sz="2000" dirty="0"/>
              <a:t>Σκληρός Δίσκος</a:t>
            </a:r>
            <a:r>
              <a:rPr lang="en-US" sz="2000" dirty="0"/>
              <a:t>):</a:t>
            </a:r>
            <a:r>
              <a:rPr lang="el-GR" sz="2000" dirty="0"/>
              <a:t> Εδώ γίνεται </a:t>
            </a:r>
            <a:r>
              <a:rPr lang="el-GR" sz="2000" b="1" dirty="0"/>
              <a:t>μόνιμη αποθήκευση</a:t>
            </a:r>
            <a:r>
              <a:rPr lang="el-GR" sz="2000" dirty="0"/>
              <a:t> των εντολών και των δεδομένων. Για να μπορέσει όμως ο Υπολογιστής να εκτελέσει αυτές εντολές </a:t>
            </a:r>
            <a:r>
              <a:rPr lang="el-GR" sz="2000" b="1" dirty="0"/>
              <a:t>πρέπει να τις αντιγράψει στην Κύρια Μνήμη</a:t>
            </a:r>
            <a:r>
              <a:rPr lang="en-US" sz="2000" b="1" dirty="0"/>
              <a:t> (RAM)</a:t>
            </a:r>
            <a:r>
              <a:rPr lang="el-GR" sz="2000" dirty="0"/>
              <a:t>. 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61C6975C-92C7-4652-B355-E92F963BED4A}" type="slidenum">
              <a:rPr lang="en-US">
                <a:latin typeface="Arial" charset="0"/>
                <a:cs typeface="Arial" charset="0"/>
              </a:rPr>
              <a:pPr/>
              <a:t>3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web camer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5803701"/>
            <a:ext cx="363141" cy="36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keyboar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6073512"/>
            <a:ext cx="584080" cy="38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ous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365081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icrophon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6266259"/>
            <a:ext cx="439341" cy="43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canne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5793582"/>
            <a:ext cx="673931" cy="45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2400" y="5984080"/>
            <a:ext cx="6172200" cy="72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319088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3" indent="-227013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13" indent="-227013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213" indent="-227013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2868" indent="-228573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155" indent="-22857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442" indent="-22857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5729" indent="-228573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2763" indent="-512763" algn="just">
              <a:spcBef>
                <a:spcPts val="600"/>
              </a:spcBef>
            </a:pPr>
            <a:r>
              <a:rPr lang="el-GR" sz="2000" b="1" dirty="0"/>
              <a:t>Κύριες Μονάδες Εισόδου </a:t>
            </a:r>
            <a:r>
              <a:rPr lang="el-GR" sz="2000" dirty="0"/>
              <a:t>είναι το </a:t>
            </a:r>
            <a:r>
              <a:rPr lang="el-GR" sz="2000" b="1" dirty="0"/>
              <a:t>Πληκτρολόγιο</a:t>
            </a:r>
            <a:r>
              <a:rPr lang="en-US" sz="2000" dirty="0"/>
              <a:t>, </a:t>
            </a:r>
            <a:r>
              <a:rPr lang="el-GR" sz="2000" dirty="0"/>
              <a:t>το </a:t>
            </a:r>
            <a:r>
              <a:rPr lang="el-GR" sz="2000" b="1" dirty="0"/>
              <a:t>Ποντίκι</a:t>
            </a:r>
            <a:r>
              <a:rPr lang="el-GR" sz="2000" dirty="0"/>
              <a:t>, ο </a:t>
            </a:r>
            <a:r>
              <a:rPr lang="el-GR" sz="2000" b="1" dirty="0"/>
              <a:t>Σαρωτής</a:t>
            </a:r>
            <a:r>
              <a:rPr lang="el-GR" sz="2000" dirty="0"/>
              <a:t>, το </a:t>
            </a:r>
            <a:r>
              <a:rPr lang="el-GR" sz="2000" b="1" dirty="0"/>
              <a:t>Μικρόφωνο</a:t>
            </a:r>
            <a:r>
              <a:rPr lang="el-GR" sz="2000" dirty="0"/>
              <a:t>, η </a:t>
            </a:r>
            <a:r>
              <a:rPr lang="el-GR" sz="2000" b="1" dirty="0"/>
              <a:t>Κάμερα</a:t>
            </a:r>
            <a:r>
              <a:rPr lang="el-GR" sz="2000" dirty="0"/>
              <a:t>, κτλ.</a:t>
            </a:r>
          </a:p>
        </p:txBody>
      </p:sp>
    </p:spTree>
    <p:extLst>
      <p:ext uri="{BB962C8B-B14F-4D97-AF65-F5344CB8AC3E}">
        <p14:creationId xmlns:p14="http://schemas.microsoft.com/office/powerpoint/2010/main" val="2577123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Κύρια Μνήμη: Χωρητικότητα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5A5202F0-CA4C-4987-8128-95E8DF2FA10C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570038"/>
            <a:ext cx="8531225" cy="5287962"/>
          </a:xfrm>
        </p:spPr>
        <p:txBody>
          <a:bodyPr>
            <a:noAutofit/>
          </a:bodyPr>
          <a:lstStyle/>
          <a:p>
            <a:pPr marL="1523817" indent="-1523817" fontAlgn="auto">
              <a:spcAft>
                <a:spcPts val="0"/>
              </a:spcAft>
              <a:buFont typeface="Wingdings"/>
              <a:buNone/>
              <a:defRPr/>
            </a:pPr>
            <a:r>
              <a:rPr lang="el-GR" sz="2800" i="1" u="sng" dirty="0"/>
              <a:t>Ερώτηση:</a:t>
            </a:r>
            <a:r>
              <a:rPr lang="el-GR" sz="2800" dirty="0"/>
              <a:t> Αν η Κύρια Μνήμη έχει μέγεθος </a:t>
            </a:r>
            <a:r>
              <a:rPr lang="el-GR" sz="2800" b="1" i="1" dirty="0"/>
              <a:t>4 ΜΒ</a:t>
            </a:r>
            <a:r>
              <a:rPr lang="el-GR" sz="2800" dirty="0"/>
              <a:t> και λέξεις των </a:t>
            </a:r>
            <a:r>
              <a:rPr lang="el-GR" sz="2800" b="1" i="1" dirty="0"/>
              <a:t>32</a:t>
            </a:r>
            <a:r>
              <a:rPr lang="en-US" sz="2800" dirty="0"/>
              <a:t> </a:t>
            </a:r>
            <a:r>
              <a:rPr lang="el-GR" sz="2800" dirty="0"/>
              <a:t>μπιτ, </a:t>
            </a:r>
            <a:r>
              <a:rPr lang="el-GR" sz="2800" b="1" dirty="0"/>
              <a:t>πόσα μπιτ χρειάζεται κάθε διεύθυνση</a:t>
            </a:r>
            <a:r>
              <a:rPr lang="el-GR" sz="2800" dirty="0"/>
              <a:t>; </a:t>
            </a:r>
          </a:p>
          <a:p>
            <a:pPr marL="1612706" indent="-1612706" fontAlgn="auto">
              <a:spcBef>
                <a:spcPts val="1800"/>
              </a:spcBef>
              <a:spcAft>
                <a:spcPts val="0"/>
              </a:spcAft>
              <a:buFont typeface="Wingdings"/>
              <a:buNone/>
              <a:tabLst>
                <a:tab pos="4481462" algn="r"/>
                <a:tab pos="4837819" algn="ctr"/>
                <a:tab pos="5204975" algn="l"/>
              </a:tabLst>
              <a:defRPr/>
            </a:pPr>
            <a:r>
              <a:rPr lang="el-GR" sz="2800" i="1" u="sng" dirty="0"/>
              <a:t>Απάντηση:</a:t>
            </a:r>
            <a:r>
              <a:rPr lang="el-GR" sz="2800" dirty="0"/>
              <a:t> 	μέγεθος 4 ΜΒ	</a:t>
            </a:r>
            <a:r>
              <a:rPr lang="el-GR" sz="2800" dirty="0">
                <a:sym typeface="Wingdings"/>
              </a:rPr>
              <a:t>  	2</a:t>
            </a:r>
            <a:r>
              <a:rPr lang="el-GR" sz="2800" baseline="30000" dirty="0">
                <a:sym typeface="Wingdings"/>
              </a:rPr>
              <a:t>2</a:t>
            </a:r>
            <a:r>
              <a:rPr lang="en-US" sz="2800" dirty="0">
                <a:sym typeface="Wingdings"/>
              </a:rPr>
              <a:t>x</a:t>
            </a:r>
            <a:r>
              <a:rPr lang="el-GR" sz="2800" dirty="0">
                <a:sym typeface="Wingdings"/>
              </a:rPr>
              <a:t>2</a:t>
            </a:r>
            <a:r>
              <a:rPr lang="el-GR" sz="2800" baseline="30000" dirty="0">
                <a:sym typeface="Wingdings"/>
              </a:rPr>
              <a:t>20</a:t>
            </a:r>
            <a:r>
              <a:rPr lang="el-GR" sz="2800" dirty="0">
                <a:sym typeface="Wingdings"/>
              </a:rPr>
              <a:t> = 2</a:t>
            </a:r>
            <a:r>
              <a:rPr lang="el-GR" sz="2800" baseline="30000" dirty="0">
                <a:sym typeface="Wingdings"/>
              </a:rPr>
              <a:t>22</a:t>
            </a:r>
            <a:r>
              <a:rPr lang="el-GR" sz="2800" dirty="0">
                <a:sym typeface="Wingdings"/>
              </a:rPr>
              <a:t> μπάιτ</a:t>
            </a:r>
          </a:p>
          <a:p>
            <a:pPr marL="1612706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tabLst>
                <a:tab pos="4481462" algn="r"/>
                <a:tab pos="4837819" algn="ctr"/>
                <a:tab pos="5204975" algn="l"/>
              </a:tabLst>
              <a:defRPr/>
            </a:pPr>
            <a:r>
              <a:rPr lang="el-GR" sz="2800" dirty="0">
                <a:sym typeface="Wingdings"/>
              </a:rPr>
              <a:t>	32 μπιτ/λέξη		2</a:t>
            </a:r>
            <a:r>
              <a:rPr lang="el-GR" sz="2800" baseline="30000" dirty="0">
                <a:sym typeface="Wingdings"/>
              </a:rPr>
              <a:t>2</a:t>
            </a:r>
            <a:r>
              <a:rPr lang="el-GR" sz="2800" dirty="0">
                <a:sym typeface="Wingdings"/>
              </a:rPr>
              <a:t> μπάιτ/λέξη</a:t>
            </a:r>
          </a:p>
          <a:p>
            <a:pPr marL="1612706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tabLst>
                <a:tab pos="5028596" algn="r"/>
                <a:tab pos="5206375" algn="l"/>
              </a:tabLst>
              <a:defRPr/>
            </a:pPr>
            <a:r>
              <a:rPr lang="el-GR" sz="2800" dirty="0">
                <a:sym typeface="Wingdings"/>
              </a:rPr>
              <a:t>	</a:t>
            </a:r>
            <a:r>
              <a:rPr lang="el-GR" sz="2800" i="1" dirty="0">
                <a:sym typeface="Wingdings"/>
              </a:rPr>
              <a:t>άρα :</a:t>
            </a:r>
            <a:r>
              <a:rPr lang="el-GR" sz="2800" dirty="0">
                <a:sym typeface="Wingdings"/>
              </a:rPr>
              <a:t>	2</a:t>
            </a:r>
            <a:r>
              <a:rPr lang="el-GR" sz="2800" baseline="30000" dirty="0">
                <a:sym typeface="Wingdings"/>
              </a:rPr>
              <a:t>20</a:t>
            </a:r>
            <a:r>
              <a:rPr lang="el-GR" sz="2800" dirty="0">
                <a:sym typeface="Wingdings"/>
              </a:rPr>
              <a:t> λέξεις</a:t>
            </a:r>
          </a:p>
          <a:p>
            <a:pPr marL="1612706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tabLst>
                <a:tab pos="5028596" algn="r"/>
                <a:tab pos="5206375" algn="l"/>
              </a:tabLst>
              <a:defRPr/>
            </a:pPr>
            <a:r>
              <a:rPr lang="el-GR" sz="2800" i="1" dirty="0">
                <a:sym typeface="Wingdings"/>
              </a:rPr>
              <a:t>	άρα:</a:t>
            </a:r>
            <a:r>
              <a:rPr lang="el-GR" sz="2800" dirty="0">
                <a:sym typeface="Wingdings"/>
              </a:rPr>
              <a:t> 	20 μπιτ</a:t>
            </a:r>
          </a:p>
          <a:p>
            <a:pPr marL="5206375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/>
              <a:buNone/>
              <a:tabLst>
                <a:tab pos="5028596" algn="r"/>
                <a:tab pos="5206375" algn="l"/>
              </a:tabLst>
              <a:defRPr/>
            </a:pPr>
            <a:r>
              <a:rPr lang="el-GR" sz="2800" dirty="0">
                <a:sym typeface="Wingdings"/>
              </a:rPr>
              <a:t>(ώστε η κάθε λέξη να μπορεί να έχει την δική της διεύθυνση)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895600" y="3986213"/>
            <a:ext cx="57150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95600" y="4418013"/>
            <a:ext cx="57150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040" y="5990771"/>
            <a:ext cx="5421078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  <a:noAutofit/>
          </a:bodyPr>
          <a:lstStyle>
            <a:lvl1pPr marL="319088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3" indent="-227013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13" indent="-227013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213" indent="-227013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2868" indent="-228573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155" indent="-22857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442" indent="-22857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5729" indent="-228573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-14288" algn="ctr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tabLst>
                <a:tab pos="5206375" algn="r"/>
                <a:tab pos="5561932" algn="ctr"/>
                <a:tab pos="5917490" algn="l"/>
              </a:tabLst>
              <a:defRPr/>
            </a:pPr>
            <a:r>
              <a:rPr lang="el-GR" sz="2000" b="1" i="1" dirty="0">
                <a:solidFill>
                  <a:srgbClr val="FF0000"/>
                </a:solidFill>
              </a:rPr>
              <a:t>Μέγεθος Μνήμης = Αριθμός Λέξεων </a:t>
            </a:r>
            <a:r>
              <a:rPr lang="en-US" sz="2000" b="1" i="1" dirty="0">
                <a:solidFill>
                  <a:srgbClr val="FF0000"/>
                </a:solidFill>
              </a:rPr>
              <a:t>x </a:t>
            </a:r>
            <a:r>
              <a:rPr lang="el-GR" sz="2000" b="1" i="1" dirty="0">
                <a:solidFill>
                  <a:srgbClr val="FF0000"/>
                </a:solidFill>
              </a:rPr>
              <a:t>Μήκος Λέξεων (σε μπιτ ή </a:t>
            </a:r>
            <a:r>
              <a:rPr lang="el-GR" sz="2000" b="1" i="1" dirty="0" err="1">
                <a:solidFill>
                  <a:srgbClr val="FF0000"/>
                </a:solidFill>
              </a:rPr>
              <a:t>μπαιτ</a:t>
            </a:r>
            <a:r>
              <a:rPr lang="el-GR" sz="2000" b="1" i="1" dirty="0">
                <a:solidFill>
                  <a:srgbClr val="FF0000"/>
                </a:solidFill>
              </a:rPr>
              <a:t>).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8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11371" y="2371272"/>
            <a:ext cx="2607232" cy="255015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6220006" y="3764963"/>
            <a:ext cx="2389963" cy="106750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sz="1600" dirty="0">
                <a:solidFill>
                  <a:schemeClr val="tx1"/>
                </a:solidFill>
              </a:rPr>
              <a:t>ΜΕ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220006" y="2460231"/>
            <a:ext cx="2389963" cy="106750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sz="1600" dirty="0">
                <a:solidFill>
                  <a:schemeClr val="tx1"/>
                </a:solidFill>
              </a:rPr>
              <a:t>ΑΛΜ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300929" y="3939262"/>
            <a:ext cx="1004871" cy="2372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050" dirty="0"/>
          </a:p>
        </p:txBody>
      </p:sp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Ο Κύκλος Μηχανής</a:t>
            </a:r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DC8CED83-6D24-4B05-A056-BBD26B808069}" type="slidenum">
              <a:rPr lang="en-US">
                <a:latin typeface="Arial" charset="0"/>
                <a:cs typeface="Arial" charset="0"/>
              </a:rPr>
              <a:pPr/>
              <a:t>40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"/>
          </p:nvPr>
        </p:nvSpPr>
        <p:spPr>
          <a:xfrm>
            <a:off x="228601" y="1570038"/>
            <a:ext cx="5638799" cy="5287962"/>
          </a:xfrm>
        </p:spPr>
        <p:txBody>
          <a:bodyPr>
            <a:noAutofit/>
          </a:bodyPr>
          <a:lstStyle/>
          <a:p>
            <a:pPr marL="1588" fontAlgn="auto">
              <a:spcAft>
                <a:spcPts val="0"/>
              </a:spcAft>
              <a:buFont typeface="Wingdings"/>
              <a:buNone/>
              <a:defRPr/>
            </a:pPr>
            <a:r>
              <a:rPr lang="el-GR" sz="2400" dirty="0"/>
              <a:t>Για να εκτελέσουν ένα πρόγραμμα, η </a:t>
            </a:r>
            <a:r>
              <a:rPr lang="el-GR" sz="2400" b="1" dirty="0"/>
              <a:t>ΚΜΕ</a:t>
            </a:r>
            <a:r>
              <a:rPr lang="el-GR" sz="2400" dirty="0"/>
              <a:t> και η </a:t>
            </a:r>
            <a:r>
              <a:rPr lang="el-GR" sz="2400" b="1" dirty="0"/>
              <a:t>Κύρια Μνήμη </a:t>
            </a:r>
            <a:r>
              <a:rPr lang="el-GR" sz="2400" dirty="0"/>
              <a:t>επαναλαμβάνουν διαρκώς τον λεγόμενο </a:t>
            </a:r>
            <a:r>
              <a:rPr lang="el-GR" sz="2400" b="1" i="1" dirty="0"/>
              <a:t>Κύκλο Μηχανής</a:t>
            </a:r>
            <a:r>
              <a:rPr lang="el-GR" sz="2400" dirty="0"/>
              <a:t> (</a:t>
            </a:r>
            <a:r>
              <a:rPr lang="en-US" sz="2400" i="1" dirty="0"/>
              <a:t>machine cycle</a:t>
            </a:r>
            <a:r>
              <a:rPr lang="en-US" sz="2400" dirty="0"/>
              <a:t>)</a:t>
            </a:r>
            <a:r>
              <a:rPr lang="el-GR" sz="2400" dirty="0"/>
              <a:t>, δηλαδή τα εξής δύο στάδια:</a:t>
            </a:r>
          </a:p>
          <a:p>
            <a:pPr marL="355557" indent="-353970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400" b="1" i="1" dirty="0"/>
              <a:t>«Φέρε»</a:t>
            </a:r>
            <a:r>
              <a:rPr lang="el-GR" sz="2400" dirty="0"/>
              <a:t>: η επόμενη προς εκτέλεση εντολή (όπως υποδεικνύει ο Μετρητής Προγράμματος (</a:t>
            </a:r>
            <a:r>
              <a:rPr lang="en-US" sz="2400" dirty="0"/>
              <a:t>PC</a:t>
            </a:r>
            <a:r>
              <a:rPr lang="el-GR" sz="2400" dirty="0"/>
              <a:t>)) μεταφέρεται από τη Κύρια Μνήμη στην Μονάδα Ελέγχου (στον Καταχωρητή Εντολής).</a:t>
            </a:r>
          </a:p>
          <a:p>
            <a:pPr marL="355557" indent="-353970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400" b="1" i="1" dirty="0"/>
              <a:t>«Εκτέλεσε»</a:t>
            </a:r>
            <a:r>
              <a:rPr lang="el-GR" sz="2400" dirty="0"/>
              <a:t>: η Μονάδα Ελέγχου στέλνει τα σήματα που απαιτούνται (στην Κύρια Μνήμη, την ΑΛΜ, τις Συσκευές Ε/Ε) για την εκτέλεση αυτής της εντολής.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7318997" y="3942568"/>
            <a:ext cx="1004871" cy="2372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050" dirty="0"/>
              <a:t>ADD R1 R3 R2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72700" y="4402502"/>
            <a:ext cx="872472" cy="2372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100" dirty="0"/>
              <a:t>0010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302170" y="3868748"/>
            <a:ext cx="314487" cy="307766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+mn-lt"/>
              </a:rPr>
              <a:t>IR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02170" y="4343196"/>
            <a:ext cx="383416" cy="307766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+mn-lt"/>
              </a:rPr>
              <a:t>PC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7034766" y="4743512"/>
            <a:ext cx="597491" cy="29653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600" dirty="0"/>
          </a:p>
        </p:txBody>
      </p:sp>
      <p:sp>
        <p:nvSpPr>
          <p:cNvPr id="12" name="Right Arrow 11"/>
          <p:cNvSpPr/>
          <p:nvPr/>
        </p:nvSpPr>
        <p:spPr>
          <a:xfrm>
            <a:off x="8501334" y="3972534"/>
            <a:ext cx="337866" cy="56093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600" dirty="0"/>
          </a:p>
        </p:txBody>
      </p:sp>
      <p:sp>
        <p:nvSpPr>
          <p:cNvPr id="13" name="Left Arrow 12"/>
          <p:cNvSpPr/>
          <p:nvPr/>
        </p:nvSpPr>
        <p:spPr>
          <a:xfrm>
            <a:off x="5960381" y="3972534"/>
            <a:ext cx="338838" cy="560936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600" dirty="0"/>
          </a:p>
        </p:txBody>
      </p:sp>
      <p:sp>
        <p:nvSpPr>
          <p:cNvPr id="14" name="Down Arrow 13"/>
          <p:cNvSpPr/>
          <p:nvPr/>
        </p:nvSpPr>
        <p:spPr>
          <a:xfrm>
            <a:off x="7958161" y="4619958"/>
            <a:ext cx="325904" cy="42008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1600" dirty="0"/>
              <a:t>?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7451199" y="2564016"/>
            <a:ext cx="869077" cy="2372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7451199" y="2860546"/>
            <a:ext cx="869077" cy="2372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7451199" y="3157076"/>
            <a:ext cx="869077" cy="2372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8286328" y="2504710"/>
            <a:ext cx="373798" cy="307766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+mn-lt"/>
              </a:rPr>
              <a:t>R1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84065" y="2801240"/>
            <a:ext cx="373798" cy="307766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+mn-lt"/>
              </a:rPr>
              <a:t>R2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84065" y="3097770"/>
            <a:ext cx="373798" cy="307766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+mn-lt"/>
              </a:rPr>
              <a:t>R3</a:t>
            </a:r>
          </a:p>
        </p:txBody>
      </p:sp>
      <p:sp>
        <p:nvSpPr>
          <p:cNvPr id="22" name="Up Arrow 21"/>
          <p:cNvSpPr/>
          <p:nvPr/>
        </p:nvSpPr>
        <p:spPr>
          <a:xfrm>
            <a:off x="6505716" y="3419022"/>
            <a:ext cx="733284" cy="40525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900" dirty="0"/>
              <a:t>R1 R3</a:t>
            </a:r>
          </a:p>
        </p:txBody>
      </p:sp>
      <p:sp>
        <p:nvSpPr>
          <p:cNvPr id="23" name="Up Arrow 22"/>
          <p:cNvSpPr/>
          <p:nvPr/>
        </p:nvSpPr>
        <p:spPr>
          <a:xfrm>
            <a:off x="6255086" y="3438780"/>
            <a:ext cx="345141" cy="40525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600" dirty="0"/>
              <a:t>+</a:t>
            </a:r>
          </a:p>
        </p:txBody>
      </p:sp>
      <p:sp>
        <p:nvSpPr>
          <p:cNvPr id="24" name="Up Arrow 23"/>
          <p:cNvSpPr/>
          <p:nvPr/>
        </p:nvSpPr>
        <p:spPr>
          <a:xfrm>
            <a:off x="7089082" y="3448664"/>
            <a:ext cx="746863" cy="40525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900" dirty="0"/>
              <a:t>R2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398639" y="5062634"/>
            <a:ext cx="2118376" cy="65236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sz="1600" dirty="0"/>
              <a:t>Κύρια Μνήμη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59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22" grpId="0" animBg="1"/>
      <p:bldP spid="23" grpId="0" animBg="1"/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Ο Κύκλος Μηχανής: Παράδειγμα</a:t>
            </a:r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7B06456E-5D57-4C03-BA16-4AFC81AB0A5E}" type="slidenum">
              <a:rPr lang="en-US">
                <a:latin typeface="Arial" charset="0"/>
                <a:cs typeface="Arial" charset="0"/>
              </a:rPr>
              <a:pPr/>
              <a:t>41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4035" name="Content Placeholder 43"/>
          <p:cNvSpPr>
            <a:spLocks noGrp="1"/>
          </p:cNvSpPr>
          <p:nvPr>
            <p:ph sz="quarter" idx="1"/>
          </p:nvPr>
        </p:nvSpPr>
        <p:spPr>
          <a:xfrm>
            <a:off x="5029200" y="1570038"/>
            <a:ext cx="4114800" cy="5287962"/>
          </a:xfrm>
        </p:spPr>
        <p:txBody>
          <a:bodyPr/>
          <a:lstStyle/>
          <a:p>
            <a:pPr marL="1588">
              <a:buFont typeface="Wingdings" pitchFamily="2" charset="2"/>
              <a:buNone/>
            </a:pPr>
            <a:r>
              <a:rPr lang="el-GR" sz="2800" dirty="0"/>
              <a:t>Θεωρήστε το πρόγραμμα:     </a:t>
            </a:r>
          </a:p>
          <a:p>
            <a:pPr marL="1588">
              <a:buFont typeface="Wingdings" pitchFamily="2" charset="2"/>
              <a:buNone/>
            </a:pPr>
            <a:r>
              <a:rPr lang="el-GR" sz="2800" dirty="0"/>
              <a:t> 	</a:t>
            </a:r>
            <a:r>
              <a:rPr lang="en-US" sz="2000" dirty="0"/>
              <a:t>LOAD 200 R1</a:t>
            </a:r>
            <a:endParaRPr lang="el-GR" sz="2000" dirty="0"/>
          </a:p>
          <a:p>
            <a:pPr marL="1588">
              <a:buFont typeface="Wingdings" pitchFamily="2" charset="2"/>
              <a:buNone/>
            </a:pPr>
            <a:r>
              <a:rPr lang="el-GR" sz="2000" dirty="0"/>
              <a:t>	</a:t>
            </a:r>
            <a:r>
              <a:rPr lang="en-US" sz="2000" dirty="0"/>
              <a:t>LOAD 201 R2</a:t>
            </a:r>
            <a:endParaRPr lang="el-GR" sz="2000" dirty="0"/>
          </a:p>
          <a:p>
            <a:pPr marL="1588">
              <a:buFont typeface="Wingdings" pitchFamily="2" charset="2"/>
              <a:buNone/>
            </a:pPr>
            <a:r>
              <a:rPr lang="el-GR" sz="2000" dirty="0"/>
              <a:t>	</a:t>
            </a:r>
            <a:r>
              <a:rPr lang="en-US" sz="2000" dirty="0"/>
              <a:t>ADD R1 R2</a:t>
            </a:r>
            <a:r>
              <a:rPr lang="el-GR" sz="2000" dirty="0"/>
              <a:t> </a:t>
            </a:r>
            <a:r>
              <a:rPr lang="en-US" sz="2000" dirty="0"/>
              <a:t>R3</a:t>
            </a:r>
            <a:endParaRPr lang="el-GR" sz="2000" dirty="0"/>
          </a:p>
          <a:p>
            <a:pPr marL="1588">
              <a:buFont typeface="Wingdings" pitchFamily="2" charset="2"/>
              <a:buNone/>
            </a:pPr>
            <a:r>
              <a:rPr lang="el-GR" sz="2000" dirty="0"/>
              <a:t>	</a:t>
            </a:r>
            <a:r>
              <a:rPr lang="en-US" sz="2000" dirty="0"/>
              <a:t>STORE 202 R3</a:t>
            </a:r>
            <a:endParaRPr lang="el-GR" sz="2000" dirty="0"/>
          </a:p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endParaRPr lang="el-GR" sz="2800" dirty="0"/>
          </a:p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800" dirty="0"/>
              <a:t>Έστω ότι το πρόγραμμα αυτό (κωδικοποιημένο δυαδικά) περιέχεται στη μνήμη στις θέσεις με διευθύνσεις </a:t>
            </a:r>
            <a:r>
              <a:rPr lang="el-GR" sz="2800" b="1" dirty="0"/>
              <a:t>70-73</a:t>
            </a:r>
            <a:r>
              <a:rPr lang="el-GR" sz="2800" dirty="0"/>
              <a:t>.</a:t>
            </a:r>
          </a:p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endParaRPr lang="el-GR" sz="2400" dirty="0"/>
          </a:p>
          <a:p>
            <a:pPr marL="1588" algn="ctr">
              <a:lnSpc>
                <a:spcPts val="2000"/>
              </a:lnSpc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68" name="Slide Number Placeholder 5"/>
          <p:cNvSpPr txBox="1">
            <a:spLocks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fld id="{32CB884D-0824-43E2-91C2-0B499DD391D1}" type="slidenum">
              <a:rPr lang="en-US" smtClean="0">
                <a:latin typeface="Arial" charset="0"/>
                <a:cs typeface="Arial" charset="0"/>
              </a:rPr>
              <a:pPr/>
              <a:t>41</a:t>
            </a:fld>
            <a:endParaRPr lang="en-US" dirty="0">
              <a:latin typeface="Arial" charset="0"/>
              <a:cs typeface="Arial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470694" y="495220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182813" y="4724400"/>
            <a:ext cx="536575" cy="609600"/>
            <a:chOff x="1751012" y="4724400"/>
            <a:chExt cx="536576" cy="1080000"/>
          </a:xfrm>
        </p:grpSpPr>
        <p:cxnSp>
          <p:nvCxnSpPr>
            <p:cNvPr id="71" name="Straight Connector 70"/>
            <p:cNvCxnSpPr/>
            <p:nvPr/>
          </p:nvCxnSpPr>
          <p:spPr>
            <a:xfrm rot="5400000">
              <a:off x="12118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12880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13657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14419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15181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15943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16705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17467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33"/>
          <p:cNvGrpSpPr>
            <a:grpSpLocks/>
          </p:cNvGrpSpPr>
          <p:nvPr/>
        </p:nvGrpSpPr>
        <p:grpSpPr bwMode="auto">
          <a:xfrm>
            <a:off x="3975100" y="4648200"/>
            <a:ext cx="152400" cy="622300"/>
            <a:chOff x="3275012" y="4724400"/>
            <a:chExt cx="155576" cy="1080000"/>
          </a:xfrm>
        </p:grpSpPr>
        <p:cxnSp>
          <p:nvCxnSpPr>
            <p:cNvPr id="109" name="Straight Connector 108"/>
            <p:cNvCxnSpPr/>
            <p:nvPr/>
          </p:nvCxnSpPr>
          <p:spPr>
            <a:xfrm rot="5400000">
              <a:off x="2889778" y="5263589"/>
              <a:ext cx="1080000" cy="162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2813611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2735823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ounded Rectangle 111"/>
          <p:cNvSpPr/>
          <p:nvPr/>
        </p:nvSpPr>
        <p:spPr>
          <a:xfrm>
            <a:off x="622300" y="1600200"/>
            <a:ext cx="3657600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13" name="Rounded Rectangle 112"/>
          <p:cNvSpPr/>
          <p:nvPr/>
        </p:nvSpPr>
        <p:spPr>
          <a:xfrm>
            <a:off x="774700" y="1714500"/>
            <a:ext cx="3352800" cy="1371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ΑΛΜ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2501900" y="18478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15" name="Rounded Rectangle 114"/>
          <p:cNvSpPr/>
          <p:nvPr/>
        </p:nvSpPr>
        <p:spPr>
          <a:xfrm>
            <a:off x="2501900" y="22288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2501900" y="26098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3673475" y="17716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R1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70300" y="21526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R2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670300" y="25336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R3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74700" y="3390900"/>
            <a:ext cx="3352800" cy="1371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ΜΕ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2527300" y="36004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400" dirty="0"/>
          </a:p>
        </p:txBody>
      </p:sp>
      <p:sp>
        <p:nvSpPr>
          <p:cNvPr id="122" name="Rounded Rectangle 121"/>
          <p:cNvSpPr/>
          <p:nvPr/>
        </p:nvSpPr>
        <p:spPr>
          <a:xfrm>
            <a:off x="2527300" y="42100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800" dirty="0"/>
              <a:t>70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695700" y="3524250"/>
            <a:ext cx="368300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IR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695700" y="4133850"/>
            <a:ext cx="468313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PC</a:t>
            </a:r>
          </a:p>
        </p:txBody>
      </p:sp>
      <p:graphicFrame>
        <p:nvGraphicFramePr>
          <p:cNvPr id="133" name="Table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150268"/>
              </p:ext>
            </p:extLst>
          </p:nvPr>
        </p:nvGraphicFramePr>
        <p:xfrm>
          <a:off x="166914" y="5105400"/>
          <a:ext cx="533400" cy="146304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70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71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72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73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4" name="Table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13038"/>
              </p:ext>
            </p:extLst>
          </p:nvPr>
        </p:nvGraphicFramePr>
        <p:xfrm>
          <a:off x="4216400" y="5105400"/>
          <a:ext cx="584200" cy="146304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199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200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201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202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585592"/>
              </p:ext>
            </p:extLst>
          </p:nvPr>
        </p:nvGraphicFramePr>
        <p:xfrm>
          <a:off x="698500" y="5105400"/>
          <a:ext cx="3505200" cy="146304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LOAD</a:t>
                      </a:r>
                      <a:r>
                        <a:rPr lang="en-US" sz="18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 200 R1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LOAD 201 R2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+14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ADD R1 R2 R3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STORE 202 R3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>
            <a:stCxn id="37" idx="2"/>
            <a:endCxn id="37" idx="0"/>
          </p:cNvCxnSpPr>
          <p:nvPr/>
        </p:nvCxnSpPr>
        <p:spPr>
          <a:xfrm flipV="1">
            <a:off x="2451100" y="5105400"/>
            <a:ext cx="0" cy="1463040"/>
          </a:xfrm>
          <a:prstGeom prst="line">
            <a:avLst/>
          </a:prstGeom>
          <a:ln w="63500" cap="flat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6148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Ο Κύκλος Μηχανής: Παράδειγμα</a:t>
            </a:r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0" y="1271588"/>
            <a:ext cx="533400" cy="244475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32CB884D-0824-43E2-91C2-0B499DD391D1}" type="slidenum">
              <a:rPr lang="en-US">
                <a:latin typeface="Arial" charset="0"/>
                <a:cs typeface="Arial" charset="0"/>
              </a:rPr>
              <a:pPr/>
              <a:t>42</a:t>
            </a:fld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"/>
          </p:nvPr>
        </p:nvSpPr>
        <p:spPr>
          <a:xfrm>
            <a:off x="4876800" y="1570038"/>
            <a:ext cx="4267200" cy="5287962"/>
          </a:xfrm>
        </p:spPr>
        <p:txBody>
          <a:bodyPr>
            <a:noAutofit/>
          </a:bodyPr>
          <a:lstStyle/>
          <a:p>
            <a:pPr marL="1588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l-GR" sz="2300" dirty="0"/>
              <a:t>Η σημασία των εντολών είναι: </a:t>
            </a:r>
          </a:p>
          <a:p>
            <a:pPr marL="1588" fontAlgn="auto">
              <a:lnSpc>
                <a:spcPts val="2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l-GR" sz="2000" dirty="0"/>
              <a:t>   Αντέγραψε τη θέση </a:t>
            </a:r>
            <a:r>
              <a:rPr lang="en-US" sz="2000" dirty="0"/>
              <a:t>200</a:t>
            </a:r>
            <a:r>
              <a:rPr lang="el-GR" sz="2000" dirty="0"/>
              <a:t> στον </a:t>
            </a:r>
            <a:r>
              <a:rPr lang="en-US" sz="2000" dirty="0"/>
              <a:t>R1</a:t>
            </a:r>
            <a:r>
              <a:rPr lang="el-GR" sz="2000" dirty="0"/>
              <a:t> (70)</a:t>
            </a:r>
            <a:endParaRPr lang="en-US" sz="2000" dirty="0"/>
          </a:p>
          <a:p>
            <a:pPr marL="1588" fontAlgn="auto">
              <a:lnSpc>
                <a:spcPts val="2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l-GR" sz="2000" dirty="0"/>
              <a:t>   Αντέγραψε τη θέση </a:t>
            </a:r>
            <a:r>
              <a:rPr lang="en-US" sz="2000" dirty="0"/>
              <a:t>201</a:t>
            </a:r>
            <a:r>
              <a:rPr lang="el-GR" sz="2000" dirty="0"/>
              <a:t> στον </a:t>
            </a:r>
            <a:r>
              <a:rPr lang="en-US" sz="2000" dirty="0"/>
              <a:t>R2</a:t>
            </a:r>
            <a:r>
              <a:rPr lang="el-GR" sz="2000" dirty="0"/>
              <a:t> (71)</a:t>
            </a:r>
            <a:endParaRPr lang="en-US" sz="2000" dirty="0"/>
          </a:p>
          <a:p>
            <a:pPr marL="1588" fontAlgn="auto">
              <a:lnSpc>
                <a:spcPts val="2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l-GR" sz="2000" dirty="0"/>
              <a:t>   Αντέγραψε το </a:t>
            </a:r>
            <a:r>
              <a:rPr lang="en-US" sz="2000" dirty="0"/>
              <a:t>R1+R2 </a:t>
            </a:r>
            <a:r>
              <a:rPr lang="el-GR" sz="2000" dirty="0"/>
              <a:t>στον </a:t>
            </a:r>
            <a:r>
              <a:rPr lang="en-US" sz="2000" dirty="0"/>
              <a:t>R3</a:t>
            </a:r>
            <a:r>
              <a:rPr lang="el-GR" sz="2000" dirty="0"/>
              <a:t> (72)</a:t>
            </a:r>
            <a:endParaRPr lang="en-US" sz="2000" dirty="0"/>
          </a:p>
          <a:p>
            <a:pPr marL="1588" fontAlgn="auto">
              <a:lnSpc>
                <a:spcPts val="2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l-GR" sz="2000" dirty="0"/>
              <a:t>   Αντέγραψε τον </a:t>
            </a:r>
            <a:r>
              <a:rPr lang="en-US" sz="2000" dirty="0"/>
              <a:t>R3 </a:t>
            </a:r>
            <a:r>
              <a:rPr lang="el-GR" sz="2000" dirty="0"/>
              <a:t>στη θέση </a:t>
            </a:r>
            <a:r>
              <a:rPr lang="en-US" sz="2000" dirty="0"/>
              <a:t>202</a:t>
            </a:r>
            <a:r>
              <a:rPr lang="el-GR" sz="2000" dirty="0"/>
              <a:t> (73)</a:t>
            </a:r>
            <a:endParaRPr lang="el-GR" sz="2400" dirty="0"/>
          </a:p>
          <a:p>
            <a:pPr marL="0" indent="1588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l-GR" sz="2300" dirty="0"/>
              <a:t>Άρα τι ζητάει ουσιαστικά αυτό το πρόγραμμα; </a:t>
            </a:r>
          </a:p>
          <a:p>
            <a:pPr marL="457200" indent="-4572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l-GR" sz="2300" dirty="0"/>
              <a:t>Να γράψουμε στη θέση 202 το άθροισμα των αριθμών από τις θέσεις 200 και 201.</a:t>
            </a:r>
            <a:endParaRPr lang="en-US" sz="2300" dirty="0"/>
          </a:p>
          <a:p>
            <a:pPr marL="0" fontAlgn="auto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l-GR" sz="2300" dirty="0"/>
              <a:t>Ας δούμε πώς η ΚΜΕ και η Κύρια Μνήμη θα συνεργαστούν για να εκτελέσουν αυτό το πρόγραμμα!</a:t>
            </a:r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470694" y="495220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24"/>
          <p:cNvGrpSpPr>
            <a:grpSpLocks/>
          </p:cNvGrpSpPr>
          <p:nvPr/>
        </p:nvGrpSpPr>
        <p:grpSpPr bwMode="auto">
          <a:xfrm>
            <a:off x="2182813" y="4724400"/>
            <a:ext cx="536575" cy="609600"/>
            <a:chOff x="1751012" y="4724400"/>
            <a:chExt cx="536576" cy="1080000"/>
          </a:xfrm>
        </p:grpSpPr>
        <p:cxnSp>
          <p:nvCxnSpPr>
            <p:cNvPr id="45" name="Straight Connector 44"/>
            <p:cNvCxnSpPr/>
            <p:nvPr/>
          </p:nvCxnSpPr>
          <p:spPr>
            <a:xfrm rot="5400000">
              <a:off x="12118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12880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3657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14419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15181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15943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16705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17467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33"/>
          <p:cNvGrpSpPr>
            <a:grpSpLocks/>
          </p:cNvGrpSpPr>
          <p:nvPr/>
        </p:nvGrpSpPr>
        <p:grpSpPr bwMode="auto">
          <a:xfrm>
            <a:off x="3975100" y="4648200"/>
            <a:ext cx="152400" cy="622300"/>
            <a:chOff x="3275012" y="4724400"/>
            <a:chExt cx="155576" cy="1080000"/>
          </a:xfrm>
        </p:grpSpPr>
        <p:cxnSp>
          <p:nvCxnSpPr>
            <p:cNvPr id="79" name="Straight Connector 78"/>
            <p:cNvCxnSpPr/>
            <p:nvPr/>
          </p:nvCxnSpPr>
          <p:spPr>
            <a:xfrm rot="5400000">
              <a:off x="2889778" y="5263589"/>
              <a:ext cx="1080000" cy="162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813611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2735823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ounded Rectangle 81"/>
          <p:cNvSpPr/>
          <p:nvPr/>
        </p:nvSpPr>
        <p:spPr>
          <a:xfrm>
            <a:off x="622300" y="1600200"/>
            <a:ext cx="3657600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3" name="Rounded Rectangle 82"/>
          <p:cNvSpPr/>
          <p:nvPr/>
        </p:nvSpPr>
        <p:spPr>
          <a:xfrm>
            <a:off x="774700" y="1714500"/>
            <a:ext cx="3352800" cy="1371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ΑΛΜ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501900" y="18478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5" name="Rounded Rectangle 84"/>
          <p:cNvSpPr/>
          <p:nvPr/>
        </p:nvSpPr>
        <p:spPr>
          <a:xfrm>
            <a:off x="2501900" y="22288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2501900" y="26098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673475" y="17716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670300" y="21526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670300" y="25336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R3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74700" y="3390900"/>
            <a:ext cx="3352800" cy="1371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ΜΕ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2527300" y="36004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400" dirty="0"/>
          </a:p>
        </p:txBody>
      </p:sp>
      <p:sp>
        <p:nvSpPr>
          <p:cNvPr id="92" name="Rounded Rectangle 91"/>
          <p:cNvSpPr/>
          <p:nvPr/>
        </p:nvSpPr>
        <p:spPr>
          <a:xfrm>
            <a:off x="2527300" y="42100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800" dirty="0"/>
              <a:t>70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695700" y="3524250"/>
            <a:ext cx="368300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IR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695700" y="4133850"/>
            <a:ext cx="468313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PC</a:t>
            </a:r>
          </a:p>
        </p:txBody>
      </p:sp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695147"/>
              </p:ext>
            </p:extLst>
          </p:nvPr>
        </p:nvGraphicFramePr>
        <p:xfrm>
          <a:off x="166914" y="5105400"/>
          <a:ext cx="533400" cy="146304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70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71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72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73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0" name="Tabl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8556"/>
              </p:ext>
            </p:extLst>
          </p:nvPr>
        </p:nvGraphicFramePr>
        <p:xfrm>
          <a:off x="4216400" y="5105400"/>
          <a:ext cx="584200" cy="146304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199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200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201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202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138656"/>
              </p:ext>
            </p:extLst>
          </p:nvPr>
        </p:nvGraphicFramePr>
        <p:xfrm>
          <a:off x="698500" y="5105400"/>
          <a:ext cx="3505200" cy="146304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LOAD</a:t>
                      </a:r>
                      <a:r>
                        <a:rPr lang="en-US" sz="18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 200 R1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LOAD 201 R2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+14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ADD R1 R2 R3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STORE 202 R3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7" name="Straight Connector 36"/>
          <p:cNvCxnSpPr/>
          <p:nvPr/>
        </p:nvCxnSpPr>
        <p:spPr>
          <a:xfrm flipV="1">
            <a:off x="2451100" y="5105400"/>
            <a:ext cx="0" cy="1463040"/>
          </a:xfrm>
          <a:prstGeom prst="line">
            <a:avLst/>
          </a:prstGeom>
          <a:ln w="63500" cap="flat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30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182239"/>
              </p:ext>
            </p:extLst>
          </p:nvPr>
        </p:nvGraphicFramePr>
        <p:xfrm>
          <a:off x="166914" y="5105400"/>
          <a:ext cx="533400" cy="146304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70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71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72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73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864320"/>
              </p:ext>
            </p:extLst>
          </p:nvPr>
        </p:nvGraphicFramePr>
        <p:xfrm>
          <a:off x="4216400" y="5105400"/>
          <a:ext cx="584200" cy="146304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199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200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201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202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8" name="Straight Connector 37"/>
          <p:cNvCxnSpPr/>
          <p:nvPr/>
        </p:nvCxnSpPr>
        <p:spPr>
          <a:xfrm rot="5400000">
            <a:off x="470694" y="495220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4" name="Group 24"/>
          <p:cNvGrpSpPr>
            <a:grpSpLocks/>
          </p:cNvGrpSpPr>
          <p:nvPr/>
        </p:nvGrpSpPr>
        <p:grpSpPr bwMode="auto">
          <a:xfrm>
            <a:off x="2182813" y="4724400"/>
            <a:ext cx="536575" cy="609600"/>
            <a:chOff x="1751012" y="4724400"/>
            <a:chExt cx="536576" cy="1080000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12118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12880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3657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4419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15181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5943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16705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17467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085" name="Group 33"/>
          <p:cNvGrpSpPr>
            <a:grpSpLocks/>
          </p:cNvGrpSpPr>
          <p:nvPr/>
        </p:nvGrpSpPr>
        <p:grpSpPr bwMode="auto">
          <a:xfrm>
            <a:off x="3975100" y="4648200"/>
            <a:ext cx="152400" cy="622300"/>
            <a:chOff x="3275012" y="4724400"/>
            <a:chExt cx="155576" cy="1080000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2889778" y="5263589"/>
              <a:ext cx="1080000" cy="162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2813611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735823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Ο Κύκλος Μηχανής: Παράδειγμα</a:t>
            </a:r>
          </a:p>
        </p:txBody>
      </p:sp>
      <p:sp>
        <p:nvSpPr>
          <p:cNvPr id="4608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B871386D-AB9E-4E40-BE69-4F9FF1A8E73E}" type="slidenum">
              <a:rPr lang="en-US">
                <a:latin typeface="Arial" charset="0"/>
                <a:cs typeface="Arial" charset="0"/>
              </a:rPr>
              <a:pPr/>
              <a:t>43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2300" y="1600200"/>
            <a:ext cx="3657600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74700" y="1714500"/>
            <a:ext cx="3352800" cy="1371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ΑΛΜ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01900" y="18478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800" dirty="0"/>
              <a:t>+14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01900" y="22288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501900" y="26098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73475" y="17716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0300" y="21526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0300" y="25336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4700" y="3390900"/>
            <a:ext cx="3352800" cy="1371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ΜΕ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27300" y="36004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400" dirty="0"/>
              <a:t>LOAD 200 R1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27300" y="42100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800" dirty="0"/>
              <a:t>70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95700" y="3524250"/>
            <a:ext cx="368300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IR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95700" y="4133850"/>
            <a:ext cx="468313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PC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"/>
          </p:nvPr>
        </p:nvSpPr>
        <p:spPr>
          <a:xfrm>
            <a:off x="4953000" y="1570038"/>
            <a:ext cx="4191000" cy="5287962"/>
          </a:xfrm>
        </p:spPr>
        <p:txBody>
          <a:bodyPr/>
          <a:lstStyle/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600" i="1" u="sng" dirty="0"/>
              <a:t>Πρώτος κύκλος:</a:t>
            </a:r>
            <a:endParaRPr lang="el-GR" sz="2600" i="1" dirty="0"/>
          </a:p>
          <a:p>
            <a:pPr marL="355557" indent="-353970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400" i="1" dirty="0"/>
              <a:t>Η ΜΕ ζητάει από τη Μνήμη τη θέση 70 για τον </a:t>
            </a:r>
            <a:r>
              <a:rPr lang="en-US" sz="2400" i="1" dirty="0"/>
              <a:t>IR</a:t>
            </a:r>
            <a:r>
              <a:rPr lang="el-GR" sz="2400" i="1" dirty="0"/>
              <a:t>.</a:t>
            </a:r>
          </a:p>
          <a:p>
            <a:pPr marL="355557" indent="-353970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400" i="1" dirty="0"/>
              <a:t>Η Μνήμη απαντάει, και το περιεχόμενο φθάνει στον </a:t>
            </a:r>
            <a:r>
              <a:rPr lang="en-US" sz="2400" i="1" dirty="0"/>
              <a:t>IR</a:t>
            </a:r>
            <a:r>
              <a:rPr lang="el-GR" sz="2400" i="1" dirty="0"/>
              <a:t>.</a:t>
            </a:r>
            <a:endParaRPr lang="en-US" sz="2400" i="1" dirty="0"/>
          </a:p>
          <a:p>
            <a:pPr marL="355557" indent="-353970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400" i="1" dirty="0"/>
              <a:t>Η ΜΕ ερμηνεύει τον </a:t>
            </a:r>
            <a:r>
              <a:rPr lang="en-US" sz="2400" i="1" dirty="0"/>
              <a:t>IR</a:t>
            </a:r>
            <a:r>
              <a:rPr lang="el-GR" sz="2400" i="1" dirty="0"/>
              <a:t>. Ζητάει από τη Μνήμη τη θέση 200 για τον </a:t>
            </a:r>
            <a:r>
              <a:rPr lang="en-US" sz="2400" i="1" dirty="0"/>
              <a:t>R1</a:t>
            </a:r>
            <a:r>
              <a:rPr lang="el-GR" sz="2400" i="1" dirty="0"/>
              <a:t>.</a:t>
            </a:r>
          </a:p>
          <a:p>
            <a:pPr marL="355557" indent="-353970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400" i="1" dirty="0"/>
              <a:t>Η Μνήμη απαντάει και το περιεχόμενο φθάνει στον </a:t>
            </a:r>
            <a:r>
              <a:rPr lang="en-US" sz="2400" i="1" dirty="0"/>
              <a:t>R1</a:t>
            </a:r>
            <a:r>
              <a:rPr lang="el-GR" sz="2400" i="1" dirty="0"/>
              <a:t>.</a:t>
            </a:r>
          </a:p>
          <a:p>
            <a:pPr marL="355557" indent="-353970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400" i="1" dirty="0"/>
              <a:t>Η ΜΕ αυξάνει τον </a:t>
            </a:r>
            <a:r>
              <a:rPr lang="en-US" sz="2400" i="1" dirty="0"/>
              <a:t>PC </a:t>
            </a:r>
            <a:r>
              <a:rPr lang="el-GR" sz="2400" i="1" dirty="0"/>
              <a:t>κατά 1.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525713" y="4208463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800" dirty="0"/>
              <a:t>71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762000" y="4648200"/>
            <a:ext cx="228600" cy="457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0" name="Down Arrow 49"/>
          <p:cNvSpPr/>
          <p:nvPr/>
        </p:nvSpPr>
        <p:spPr>
          <a:xfrm>
            <a:off x="3733800" y="4648200"/>
            <a:ext cx="228600" cy="457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1" name="Down Arrow 50"/>
          <p:cNvSpPr/>
          <p:nvPr/>
        </p:nvSpPr>
        <p:spPr>
          <a:xfrm rot="10800000">
            <a:off x="2133600" y="4572000"/>
            <a:ext cx="228600" cy="457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660209"/>
              </p:ext>
            </p:extLst>
          </p:nvPr>
        </p:nvGraphicFramePr>
        <p:xfrm>
          <a:off x="698500" y="5105400"/>
          <a:ext cx="3505200" cy="146304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LOAD</a:t>
                      </a:r>
                      <a:r>
                        <a:rPr lang="en-US" sz="18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 200 R1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LOAD 201 R2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+14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ADD R1 R2 R3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STORE 202 R3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2" name="Straight Connector 41"/>
          <p:cNvCxnSpPr/>
          <p:nvPr/>
        </p:nvCxnSpPr>
        <p:spPr>
          <a:xfrm flipV="1">
            <a:off x="2451100" y="5105400"/>
            <a:ext cx="0" cy="1463040"/>
          </a:xfrm>
          <a:prstGeom prst="line">
            <a:avLst/>
          </a:prstGeom>
          <a:ln w="63500" cap="flat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6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0" grpId="1" animBg="1"/>
      <p:bldP spid="40" grpId="2" animBg="1"/>
      <p:bldP spid="40" grpId="3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43"/>
          <p:cNvSpPr>
            <a:spLocks noGrp="1"/>
          </p:cNvSpPr>
          <p:nvPr>
            <p:ph sz="quarter" idx="1"/>
          </p:nvPr>
        </p:nvSpPr>
        <p:spPr>
          <a:xfrm>
            <a:off x="4953000" y="1570038"/>
            <a:ext cx="4267200" cy="5287962"/>
          </a:xfrm>
        </p:spPr>
        <p:txBody>
          <a:bodyPr/>
          <a:lstStyle/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800" i="1" u="sng" dirty="0"/>
              <a:t>Δεύτερος κύκλος:</a:t>
            </a:r>
            <a:endParaRPr lang="el-GR" sz="2800" i="1" dirty="0"/>
          </a:p>
          <a:p>
            <a:pPr marL="355557" indent="-353970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400" i="1" dirty="0"/>
              <a:t>Η ΜΕ ζητάει από τη Μνήμη τη θέση 71 για τον </a:t>
            </a:r>
            <a:r>
              <a:rPr lang="en-US" sz="2400" i="1" dirty="0"/>
              <a:t>IR</a:t>
            </a:r>
            <a:r>
              <a:rPr lang="el-GR" sz="2400" i="1" dirty="0"/>
              <a:t>.</a:t>
            </a:r>
          </a:p>
          <a:p>
            <a:pPr marL="355557" indent="-353970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400" i="1" dirty="0"/>
              <a:t>Η Μνήμη απαντάει, και το περιεχόμενο φθάνει στον </a:t>
            </a:r>
            <a:r>
              <a:rPr lang="en-US" sz="2400" i="1" dirty="0"/>
              <a:t>IR</a:t>
            </a:r>
            <a:r>
              <a:rPr lang="el-GR" sz="2400" i="1" dirty="0"/>
              <a:t>.</a:t>
            </a:r>
            <a:endParaRPr lang="en-US" sz="2400" i="1" dirty="0"/>
          </a:p>
          <a:p>
            <a:pPr marL="355557" indent="-353970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400" i="1" dirty="0"/>
              <a:t>Η ΜΕ ερμηνεύει τον </a:t>
            </a:r>
            <a:r>
              <a:rPr lang="en-US" sz="2400" i="1" dirty="0"/>
              <a:t>IR</a:t>
            </a:r>
            <a:r>
              <a:rPr lang="el-GR" sz="2400" i="1" dirty="0"/>
              <a:t>. Ζητάει από τη Μνήμη τη θέση 201 για τον </a:t>
            </a:r>
            <a:r>
              <a:rPr lang="en-US" sz="2400" i="1" dirty="0"/>
              <a:t>R2</a:t>
            </a:r>
            <a:r>
              <a:rPr lang="el-GR" sz="2400" i="1" dirty="0"/>
              <a:t>.</a:t>
            </a:r>
          </a:p>
          <a:p>
            <a:pPr marL="355557" indent="-353970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400" i="1" dirty="0"/>
              <a:t>Η Μνήμη απαντάει και το περιεχόμενο φθάνει στον </a:t>
            </a:r>
            <a:r>
              <a:rPr lang="en-US" sz="2400" i="1" dirty="0"/>
              <a:t>R2</a:t>
            </a:r>
            <a:r>
              <a:rPr lang="el-GR" sz="2400" i="1" dirty="0"/>
              <a:t>.</a:t>
            </a:r>
          </a:p>
          <a:p>
            <a:pPr marL="355557" indent="-353970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400" i="1" dirty="0"/>
              <a:t>Η ΜΕ αυξάνει τον </a:t>
            </a:r>
            <a:r>
              <a:rPr lang="en-US" sz="2400" i="1" dirty="0"/>
              <a:t>PC </a:t>
            </a:r>
            <a:r>
              <a:rPr lang="el-GR" sz="2400" i="1" dirty="0"/>
              <a:t>κατά 1.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642054"/>
              </p:ext>
            </p:extLst>
          </p:nvPr>
        </p:nvGraphicFramePr>
        <p:xfrm>
          <a:off x="166914" y="5105400"/>
          <a:ext cx="533400" cy="146304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70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71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72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73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725723"/>
              </p:ext>
            </p:extLst>
          </p:nvPr>
        </p:nvGraphicFramePr>
        <p:xfrm>
          <a:off x="4216400" y="5105400"/>
          <a:ext cx="584200" cy="146304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199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200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201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202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8" name="Straight Connector 37"/>
          <p:cNvCxnSpPr/>
          <p:nvPr/>
        </p:nvCxnSpPr>
        <p:spPr>
          <a:xfrm rot="5400000">
            <a:off x="470694" y="495220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108" name="Group 24"/>
          <p:cNvGrpSpPr>
            <a:grpSpLocks/>
          </p:cNvGrpSpPr>
          <p:nvPr/>
        </p:nvGrpSpPr>
        <p:grpSpPr bwMode="auto">
          <a:xfrm>
            <a:off x="2182813" y="4724400"/>
            <a:ext cx="536575" cy="609600"/>
            <a:chOff x="1751012" y="4724400"/>
            <a:chExt cx="536576" cy="1080000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12118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12880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3657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4419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15181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5943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16705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17467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09" name="Group 33"/>
          <p:cNvGrpSpPr>
            <a:grpSpLocks/>
          </p:cNvGrpSpPr>
          <p:nvPr/>
        </p:nvGrpSpPr>
        <p:grpSpPr bwMode="auto">
          <a:xfrm>
            <a:off x="3975100" y="4648200"/>
            <a:ext cx="152400" cy="622300"/>
            <a:chOff x="3275012" y="4724400"/>
            <a:chExt cx="155576" cy="1080000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2889778" y="5263589"/>
              <a:ext cx="1080000" cy="162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2813611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735823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Ο Κύκλος Μηχανής: Παράδειγμα</a:t>
            </a:r>
          </a:p>
        </p:txBody>
      </p:sp>
      <p:sp>
        <p:nvSpPr>
          <p:cNvPr id="4711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C7C7FC18-755B-4281-AF72-6597908FE2AA}" type="slidenum">
              <a:rPr lang="en-US">
                <a:latin typeface="Arial" charset="0"/>
                <a:cs typeface="Arial" charset="0"/>
              </a:rPr>
              <a:pPr/>
              <a:t>44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2300" y="1600200"/>
            <a:ext cx="3657600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74700" y="1714500"/>
            <a:ext cx="3352800" cy="1371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ΑΛΜ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01900" y="18478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800" dirty="0"/>
              <a:t>+14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01900" y="22288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800" dirty="0"/>
              <a:t>-10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01900" y="26098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73475" y="17716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0300" y="21526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0300" y="25336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4700" y="3390900"/>
            <a:ext cx="3352800" cy="1371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ΜΕ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27300" y="36004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400" dirty="0"/>
              <a:t>LOAD 200 R1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27300" y="42100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800" dirty="0"/>
              <a:t>71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525713" y="4208463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800" dirty="0"/>
              <a:t>72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95700" y="3524250"/>
            <a:ext cx="368300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IR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95700" y="4133850"/>
            <a:ext cx="468313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PC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762000" y="4648200"/>
            <a:ext cx="228600" cy="457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0" name="Down Arrow 49"/>
          <p:cNvSpPr/>
          <p:nvPr/>
        </p:nvSpPr>
        <p:spPr>
          <a:xfrm>
            <a:off x="3733800" y="4648200"/>
            <a:ext cx="228600" cy="457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1" name="Down Arrow 50"/>
          <p:cNvSpPr/>
          <p:nvPr/>
        </p:nvSpPr>
        <p:spPr>
          <a:xfrm rot="10800000">
            <a:off x="2133600" y="4572000"/>
            <a:ext cx="228600" cy="457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2525713" y="36004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400"/>
              <a:t>LOAD 201 R</a:t>
            </a:r>
            <a:r>
              <a:rPr lang="en-US" sz="1400" dirty="0"/>
              <a:t>2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640909"/>
              </p:ext>
            </p:extLst>
          </p:nvPr>
        </p:nvGraphicFramePr>
        <p:xfrm>
          <a:off x="698500" y="5105400"/>
          <a:ext cx="3505200" cy="146304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LOAD</a:t>
                      </a:r>
                      <a:r>
                        <a:rPr lang="en-US" sz="18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 200 R1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LOAD 201 R2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+14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ADD R1 R2 R3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STORE 202 R3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3" name="Straight Connector 42"/>
          <p:cNvCxnSpPr/>
          <p:nvPr/>
        </p:nvCxnSpPr>
        <p:spPr>
          <a:xfrm flipV="1">
            <a:off x="2451100" y="5105400"/>
            <a:ext cx="0" cy="1463040"/>
          </a:xfrm>
          <a:prstGeom prst="line">
            <a:avLst/>
          </a:prstGeom>
          <a:ln w="63500" cap="flat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6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0" grpId="1" animBg="1"/>
      <p:bldP spid="40" grpId="2" animBg="1"/>
      <p:bldP spid="40" grpId="3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41" grpId="0" build="allAtOnce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43"/>
          <p:cNvSpPr>
            <a:spLocks noGrp="1"/>
          </p:cNvSpPr>
          <p:nvPr>
            <p:ph sz="quarter" idx="1"/>
          </p:nvPr>
        </p:nvSpPr>
        <p:spPr>
          <a:xfrm>
            <a:off x="4724400" y="1570038"/>
            <a:ext cx="4419600" cy="5287962"/>
          </a:xfrm>
        </p:spPr>
        <p:txBody>
          <a:bodyPr/>
          <a:lstStyle/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800" i="1" u="sng" dirty="0"/>
              <a:t>Τρίτος κύκλος:</a:t>
            </a:r>
            <a:endParaRPr lang="el-GR" sz="2800" i="1" dirty="0"/>
          </a:p>
          <a:p>
            <a:pPr marL="355557" indent="-353970" fontAlgn="auto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400" i="1" dirty="0"/>
              <a:t>Η ΜΕ ζητάει από τη Μνήμη τη θέση 72 για τον </a:t>
            </a:r>
            <a:r>
              <a:rPr lang="en-US" sz="2400" i="1" dirty="0"/>
              <a:t>IR</a:t>
            </a:r>
            <a:r>
              <a:rPr lang="el-GR" sz="2400" i="1" dirty="0"/>
              <a:t>.</a:t>
            </a:r>
          </a:p>
          <a:p>
            <a:pPr marL="355557" indent="-353970" fontAlgn="auto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400" i="1" dirty="0"/>
              <a:t>Η Μνήμη απαντάει, και το περιεχόμενο φθάνει στον </a:t>
            </a:r>
            <a:r>
              <a:rPr lang="en-US" sz="2400" i="1" dirty="0"/>
              <a:t>IR</a:t>
            </a:r>
            <a:r>
              <a:rPr lang="el-GR" sz="2400" i="1" dirty="0"/>
              <a:t>.</a:t>
            </a:r>
            <a:endParaRPr lang="en-US" sz="2400" i="1" dirty="0"/>
          </a:p>
          <a:p>
            <a:pPr marL="355557" indent="-353970" fontAlgn="auto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400" i="1" dirty="0"/>
              <a:t>Η ΜΕ ερμηνεύει τον </a:t>
            </a:r>
            <a:r>
              <a:rPr lang="en-US" sz="2400" i="1" dirty="0"/>
              <a:t>IR</a:t>
            </a:r>
            <a:r>
              <a:rPr lang="el-GR" sz="2400" i="1" dirty="0"/>
              <a:t>. Ζητάει από τη ΑΛΜ να προσθέσει τους </a:t>
            </a:r>
            <a:r>
              <a:rPr lang="en-US" sz="2400" i="1" dirty="0"/>
              <a:t>R1</a:t>
            </a:r>
            <a:r>
              <a:rPr lang="el-GR" sz="2400" i="1" dirty="0"/>
              <a:t>, </a:t>
            </a:r>
            <a:r>
              <a:rPr lang="en-US" sz="2400" i="1" dirty="0"/>
              <a:t>R2 </a:t>
            </a:r>
            <a:r>
              <a:rPr lang="el-GR" sz="2400" i="1" dirty="0"/>
              <a:t>και να βάλει το αποτέλεσμα στον </a:t>
            </a:r>
            <a:r>
              <a:rPr lang="en-US" sz="2400" i="1" dirty="0"/>
              <a:t>R3</a:t>
            </a:r>
            <a:r>
              <a:rPr lang="el-GR" sz="2400" i="1" dirty="0"/>
              <a:t>.</a:t>
            </a:r>
          </a:p>
          <a:p>
            <a:pPr marL="355557" indent="-353970" fontAlgn="auto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400" i="1" dirty="0"/>
              <a:t>Η ΑΛΜ εκτελεί την πράξη και βάζει το άθροισμα στον </a:t>
            </a:r>
            <a:r>
              <a:rPr lang="en-US" sz="2400" i="1" dirty="0"/>
              <a:t>R3</a:t>
            </a:r>
            <a:r>
              <a:rPr lang="el-GR" sz="2400" i="1" dirty="0"/>
              <a:t>.</a:t>
            </a:r>
          </a:p>
          <a:p>
            <a:pPr marL="355557" indent="-353970" fontAlgn="auto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400" i="1" dirty="0"/>
              <a:t>Η ΜΕ αυξάνει τον </a:t>
            </a:r>
            <a:r>
              <a:rPr lang="en-US" sz="2400" i="1" dirty="0"/>
              <a:t>PC </a:t>
            </a:r>
            <a:r>
              <a:rPr lang="el-GR" sz="2400" i="1" dirty="0"/>
              <a:t>κατά 1.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59409"/>
              </p:ext>
            </p:extLst>
          </p:nvPr>
        </p:nvGraphicFramePr>
        <p:xfrm>
          <a:off x="166914" y="5105400"/>
          <a:ext cx="533400" cy="146304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70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71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72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73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237317"/>
              </p:ext>
            </p:extLst>
          </p:nvPr>
        </p:nvGraphicFramePr>
        <p:xfrm>
          <a:off x="4201886" y="5105400"/>
          <a:ext cx="584200" cy="146304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199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200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201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202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8" name="Straight Connector 37"/>
          <p:cNvCxnSpPr/>
          <p:nvPr/>
        </p:nvCxnSpPr>
        <p:spPr>
          <a:xfrm rot="5400000">
            <a:off x="470694" y="495220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132" name="Group 24"/>
          <p:cNvGrpSpPr>
            <a:grpSpLocks/>
          </p:cNvGrpSpPr>
          <p:nvPr/>
        </p:nvGrpSpPr>
        <p:grpSpPr bwMode="auto">
          <a:xfrm>
            <a:off x="2182813" y="4724400"/>
            <a:ext cx="536575" cy="609600"/>
            <a:chOff x="1751012" y="4724400"/>
            <a:chExt cx="536576" cy="1080000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12118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12880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3657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4419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15181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5943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16705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17467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33" name="Group 33"/>
          <p:cNvGrpSpPr>
            <a:grpSpLocks/>
          </p:cNvGrpSpPr>
          <p:nvPr/>
        </p:nvGrpSpPr>
        <p:grpSpPr bwMode="auto">
          <a:xfrm>
            <a:off x="3975100" y="4648200"/>
            <a:ext cx="152400" cy="622300"/>
            <a:chOff x="3275012" y="4724400"/>
            <a:chExt cx="155576" cy="1080000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2889778" y="5263589"/>
              <a:ext cx="1080000" cy="162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2813611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735823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Ο Κύκλος Μηχανής: Παράδειγμα</a:t>
            </a:r>
          </a:p>
        </p:txBody>
      </p:sp>
      <p:sp>
        <p:nvSpPr>
          <p:cNvPr id="48135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B2F4740F-EAAF-4530-932A-630757F1C77B}" type="slidenum">
              <a:rPr lang="en-US">
                <a:latin typeface="Arial" charset="0"/>
                <a:cs typeface="Arial" charset="0"/>
              </a:rPr>
              <a:pPr/>
              <a:t>45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2300" y="1600200"/>
            <a:ext cx="3657600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74700" y="1714500"/>
            <a:ext cx="3352800" cy="1371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ΑΛΜ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01900" y="18478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800" dirty="0"/>
              <a:t>+14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01900" y="22288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800" dirty="0"/>
              <a:t>-10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01900" y="26098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800" dirty="0"/>
              <a:t>+4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73475" y="17716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0300" y="21526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0300" y="25336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4700" y="3390900"/>
            <a:ext cx="3352800" cy="1371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ΜΕ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27300" y="36004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400" dirty="0"/>
              <a:t>LOAD 201 R2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525713" y="36004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400" spc="-100" dirty="0"/>
              <a:t>ADD R1 R2 R3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27300" y="42100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800" dirty="0"/>
              <a:t>72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525713" y="4208463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800" dirty="0"/>
              <a:t>73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95700" y="3524250"/>
            <a:ext cx="368300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IR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95700" y="4133850"/>
            <a:ext cx="468313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PC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762000" y="4648200"/>
            <a:ext cx="228600" cy="457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0" name="Down Arrow 49"/>
          <p:cNvSpPr/>
          <p:nvPr/>
        </p:nvSpPr>
        <p:spPr>
          <a:xfrm>
            <a:off x="3733800" y="4648200"/>
            <a:ext cx="228600" cy="457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1" name="Down Arrow 50"/>
          <p:cNvSpPr/>
          <p:nvPr/>
        </p:nvSpPr>
        <p:spPr>
          <a:xfrm rot="10800000">
            <a:off x="2133600" y="4572000"/>
            <a:ext cx="228600" cy="457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2" name="Up Arrow 41"/>
          <p:cNvSpPr/>
          <p:nvPr/>
        </p:nvSpPr>
        <p:spPr>
          <a:xfrm>
            <a:off x="1295400" y="2971800"/>
            <a:ext cx="685800" cy="5207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100" dirty="0"/>
              <a:t>R1 R2</a:t>
            </a:r>
          </a:p>
        </p:txBody>
      </p:sp>
      <p:sp>
        <p:nvSpPr>
          <p:cNvPr id="43" name="Up Arrow 42"/>
          <p:cNvSpPr/>
          <p:nvPr/>
        </p:nvSpPr>
        <p:spPr>
          <a:xfrm>
            <a:off x="811213" y="2971800"/>
            <a:ext cx="484187" cy="5207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dirty="0"/>
              <a:t>+</a:t>
            </a:r>
          </a:p>
        </p:txBody>
      </p:sp>
      <p:sp>
        <p:nvSpPr>
          <p:cNvPr id="48" name="Up Arrow 47"/>
          <p:cNvSpPr/>
          <p:nvPr/>
        </p:nvSpPr>
        <p:spPr>
          <a:xfrm>
            <a:off x="1981200" y="2984500"/>
            <a:ext cx="685800" cy="5207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100" dirty="0"/>
              <a:t>R3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458632"/>
              </p:ext>
            </p:extLst>
          </p:nvPr>
        </p:nvGraphicFramePr>
        <p:xfrm>
          <a:off x="698500" y="5105400"/>
          <a:ext cx="3505200" cy="146304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LOAD</a:t>
                      </a:r>
                      <a:r>
                        <a:rPr lang="en-US" sz="18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 200 R1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LOAD 201 R2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+14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ADD R1 R2 R3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STORE 202 R3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2" name="Straight Connector 51"/>
          <p:cNvCxnSpPr/>
          <p:nvPr/>
        </p:nvCxnSpPr>
        <p:spPr>
          <a:xfrm flipV="1">
            <a:off x="2454730" y="5105400"/>
            <a:ext cx="0" cy="1463040"/>
          </a:xfrm>
          <a:prstGeom prst="line">
            <a:avLst/>
          </a:prstGeom>
          <a:ln w="63500" cap="flat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71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allAtOnce" animBg="1"/>
      <p:bldP spid="39" grpId="0" animBg="1"/>
      <p:bldP spid="40" grpId="0" animBg="1"/>
      <p:bldP spid="40" grpId="1" animBg="1"/>
      <p:bldP spid="50" grpId="0" animBg="1"/>
      <p:bldP spid="50" grpId="1" animBg="1"/>
      <p:bldP spid="51" grpId="0" animBg="1"/>
      <p:bldP spid="51" grpId="1" animBg="1"/>
      <p:bldP spid="42" grpId="0" animBg="1"/>
      <p:bldP spid="42" grpId="1" animBg="1"/>
      <p:bldP spid="43" grpId="0" animBg="1"/>
      <p:bldP spid="43" grpId="1" animBg="1"/>
      <p:bldP spid="48" grpId="0" animBg="1"/>
      <p:bldP spid="48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 rot="5400000">
            <a:off x="470694" y="495220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156" name="Group 24"/>
          <p:cNvGrpSpPr>
            <a:grpSpLocks/>
          </p:cNvGrpSpPr>
          <p:nvPr/>
        </p:nvGrpSpPr>
        <p:grpSpPr bwMode="auto">
          <a:xfrm>
            <a:off x="2182813" y="4724400"/>
            <a:ext cx="536575" cy="609600"/>
            <a:chOff x="1751012" y="4724400"/>
            <a:chExt cx="536576" cy="1080000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12118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12880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3657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4419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15181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5943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16705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17467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157" name="Group 33"/>
          <p:cNvGrpSpPr>
            <a:grpSpLocks/>
          </p:cNvGrpSpPr>
          <p:nvPr/>
        </p:nvGrpSpPr>
        <p:grpSpPr bwMode="auto">
          <a:xfrm>
            <a:off x="3975100" y="4648200"/>
            <a:ext cx="152400" cy="622300"/>
            <a:chOff x="3275012" y="4724400"/>
            <a:chExt cx="155576" cy="1080000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2889778" y="5263589"/>
              <a:ext cx="1080000" cy="162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2813611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735823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168687"/>
              </p:ext>
            </p:extLst>
          </p:nvPr>
        </p:nvGraphicFramePr>
        <p:xfrm>
          <a:off x="698500" y="5105400"/>
          <a:ext cx="3505200" cy="146304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LOAD</a:t>
                      </a:r>
                      <a:r>
                        <a:rPr lang="en-US" sz="18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 200 R1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LOAD 201 R2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+14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ADD R1 R2 R3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STORE 202 R3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530315"/>
              </p:ext>
            </p:extLst>
          </p:nvPr>
        </p:nvGraphicFramePr>
        <p:xfrm>
          <a:off x="166914" y="5105400"/>
          <a:ext cx="533400" cy="146304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70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71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72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n>
                            <a:noFill/>
                          </a:ln>
                        </a:rPr>
                        <a:t>73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963076"/>
              </p:ext>
            </p:extLst>
          </p:nvPr>
        </p:nvGraphicFramePr>
        <p:xfrm>
          <a:off x="4201886" y="5105400"/>
          <a:ext cx="584200" cy="146304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199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200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201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n>
                            <a:noFill/>
                          </a:ln>
                        </a:rPr>
                        <a:t>202</a:t>
                      </a: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1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Ο Κύκλος Μηχανής: Παράδειγμα</a:t>
            </a:r>
          </a:p>
        </p:txBody>
      </p:sp>
      <p:sp>
        <p:nvSpPr>
          <p:cNvPr id="4915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3931AE57-1854-405A-878E-B934E41FF429}" type="slidenum">
              <a:rPr lang="en-US">
                <a:latin typeface="Arial" charset="0"/>
                <a:cs typeface="Arial" charset="0"/>
              </a:rPr>
              <a:pPr/>
              <a:t>46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2300" y="1600200"/>
            <a:ext cx="3657600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74700" y="1714500"/>
            <a:ext cx="3352800" cy="1371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ΑΛΜ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01900" y="18478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800" dirty="0"/>
              <a:t>+14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01900" y="22288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800" dirty="0"/>
              <a:t>-10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01900" y="26098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800" dirty="0"/>
              <a:t>+4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73475" y="17716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0300" y="21526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0300" y="25336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4700" y="3390900"/>
            <a:ext cx="3352800" cy="1371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ΜΕ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27300" y="36004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400" spc="-100" dirty="0"/>
              <a:t>ADD R1 R2</a:t>
            </a:r>
            <a:r>
              <a:rPr lang="el-GR" sz="1400" spc="-100" dirty="0"/>
              <a:t> </a:t>
            </a:r>
            <a:r>
              <a:rPr lang="en-US" sz="1400" spc="-100" dirty="0"/>
              <a:t>R3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525713" y="36004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lnSpc>
                <a:spcPts val="1600"/>
              </a:lnSpc>
              <a:defRPr/>
            </a:pPr>
            <a:r>
              <a:rPr lang="en-US" sz="1400" spc="-100" dirty="0"/>
              <a:t>STORE 202 R3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27300" y="42100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800" dirty="0"/>
              <a:t>73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525713" y="4208463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n-US" sz="1800" dirty="0"/>
              <a:t>74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95700" y="3524250"/>
            <a:ext cx="368300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IR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95700" y="4133850"/>
            <a:ext cx="468313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PC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"/>
          </p:nvPr>
        </p:nvSpPr>
        <p:spPr>
          <a:xfrm>
            <a:off x="4724400" y="1570038"/>
            <a:ext cx="4495800" cy="5287962"/>
          </a:xfrm>
        </p:spPr>
        <p:txBody>
          <a:bodyPr/>
          <a:lstStyle/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800" i="1" u="sng" dirty="0"/>
              <a:t>Τέταρτος κύκλος:</a:t>
            </a:r>
            <a:endParaRPr lang="el-GR" sz="2800" i="1" dirty="0"/>
          </a:p>
          <a:p>
            <a:pPr marL="355557" indent="-353970" fontAlgn="auto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400" i="1" dirty="0"/>
              <a:t>Η ΜΕ ζητάει από τη Μνήμη τη θέση 7</a:t>
            </a:r>
            <a:r>
              <a:rPr lang="en-US" sz="2400" i="1" dirty="0"/>
              <a:t>3</a:t>
            </a:r>
            <a:r>
              <a:rPr lang="el-GR" sz="2400" i="1" dirty="0"/>
              <a:t> για τον </a:t>
            </a:r>
            <a:r>
              <a:rPr lang="en-US" sz="2400" i="1" dirty="0"/>
              <a:t>IR</a:t>
            </a:r>
            <a:r>
              <a:rPr lang="el-GR" sz="2400" i="1" dirty="0"/>
              <a:t>.</a:t>
            </a:r>
          </a:p>
          <a:p>
            <a:pPr marL="355557" indent="-353970" fontAlgn="auto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400" i="1" dirty="0"/>
              <a:t>Η Μνήμη απαντάει, και το περιεχόμενο φθάνει στον </a:t>
            </a:r>
            <a:r>
              <a:rPr lang="en-US" sz="2400" i="1" dirty="0"/>
              <a:t>IR</a:t>
            </a:r>
            <a:r>
              <a:rPr lang="el-GR" sz="2400" i="1" dirty="0"/>
              <a:t>.</a:t>
            </a:r>
            <a:endParaRPr lang="en-US" sz="2400" i="1" dirty="0"/>
          </a:p>
          <a:p>
            <a:pPr marL="355557" indent="-353970" fontAlgn="auto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400" i="1" dirty="0"/>
              <a:t>Η ΜΕ ερμηνεύει τον </a:t>
            </a:r>
            <a:r>
              <a:rPr lang="en-US" sz="2400" i="1" dirty="0"/>
              <a:t>IR</a:t>
            </a:r>
            <a:r>
              <a:rPr lang="el-GR" sz="2400" i="1" dirty="0"/>
              <a:t>. Ζητάει από τη Μνήμη να αντιγράψει τον </a:t>
            </a:r>
            <a:r>
              <a:rPr lang="en-US" sz="2400" i="1" dirty="0"/>
              <a:t>R3 </a:t>
            </a:r>
            <a:r>
              <a:rPr lang="el-GR" sz="2400" i="1" dirty="0"/>
              <a:t>στη θέση 202.</a:t>
            </a:r>
          </a:p>
          <a:p>
            <a:pPr marL="355557" indent="-353970" fontAlgn="auto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400" i="1" dirty="0"/>
              <a:t>Η Μνήμη κάνει την αντιγραφή.</a:t>
            </a:r>
          </a:p>
          <a:p>
            <a:pPr marL="355557" indent="-353970" fontAlgn="auto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l-GR" sz="2400" i="1" dirty="0"/>
              <a:t>Η ΜΕ αυξάνει τον </a:t>
            </a:r>
            <a:r>
              <a:rPr lang="en-US" sz="2400" i="1" dirty="0"/>
              <a:t>PC </a:t>
            </a:r>
            <a:r>
              <a:rPr lang="el-GR" sz="2400" i="1" dirty="0"/>
              <a:t>κατά 1.</a:t>
            </a:r>
            <a:endParaRPr lang="en-US" sz="2400" i="1" dirty="0"/>
          </a:p>
          <a:p>
            <a:pPr marL="1588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endParaRPr lang="en-US" sz="2800" dirty="0"/>
          </a:p>
          <a:p>
            <a:pPr marL="1588" algn="r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000" i="1" dirty="0">
                <a:hlinkClick r:id="rId2" action="ppaction://hlinksldjump"/>
              </a:rPr>
              <a:t>ξανά;</a:t>
            </a:r>
            <a:endParaRPr lang="el-GR" sz="2000" i="1" dirty="0"/>
          </a:p>
        </p:txBody>
      </p:sp>
      <p:sp>
        <p:nvSpPr>
          <p:cNvPr id="40" name="Down Arrow 39"/>
          <p:cNvSpPr/>
          <p:nvPr/>
        </p:nvSpPr>
        <p:spPr>
          <a:xfrm>
            <a:off x="762000" y="4648200"/>
            <a:ext cx="228600" cy="457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0" name="Down Arrow 49"/>
          <p:cNvSpPr/>
          <p:nvPr/>
        </p:nvSpPr>
        <p:spPr>
          <a:xfrm>
            <a:off x="3733800" y="4648200"/>
            <a:ext cx="228600" cy="457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1" name="Down Arrow 50"/>
          <p:cNvSpPr/>
          <p:nvPr/>
        </p:nvSpPr>
        <p:spPr>
          <a:xfrm rot="10800000">
            <a:off x="2133600" y="4572000"/>
            <a:ext cx="228600" cy="457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9" name="Down Arrow 48"/>
          <p:cNvSpPr/>
          <p:nvPr/>
        </p:nvSpPr>
        <p:spPr>
          <a:xfrm>
            <a:off x="2514600" y="4648200"/>
            <a:ext cx="228600" cy="457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514600" y="6172200"/>
            <a:ext cx="465138" cy="369888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+4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2469244" y="5105400"/>
            <a:ext cx="0" cy="1463040"/>
          </a:xfrm>
          <a:prstGeom prst="line">
            <a:avLst/>
          </a:prstGeom>
          <a:ln w="63500" cap="flat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91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allAtOnce" animBg="1"/>
      <p:bldP spid="39" grpId="0" animBg="1"/>
      <p:bldP spid="40" grpId="0" animBg="1"/>
      <p:bldP spid="40" grpId="1" animBg="1"/>
      <p:bldP spid="40" grpId="2" animBg="1"/>
      <p:bldP spid="40" grpId="3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49" grpId="0" animBg="1"/>
      <p:bldP spid="49" grpId="1" animBg="1"/>
      <p:bldP spid="5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Κύρια Μνήμη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b="1" dirty="0">
                <a:solidFill>
                  <a:schemeClr val="tx1"/>
                </a:solidFill>
              </a:rPr>
              <a:t>RAM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και </a:t>
            </a:r>
            <a:r>
              <a:rPr lang="en-US" dirty="0">
                <a:solidFill>
                  <a:schemeClr val="tx1"/>
                </a:solidFill>
              </a:rPr>
              <a:t>ROM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1" y="1570038"/>
            <a:ext cx="8991600" cy="5287962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l-GR" sz="2800" dirty="0"/>
              <a:t>Η </a:t>
            </a:r>
            <a:r>
              <a:rPr lang="el-GR" sz="2800" b="1" dirty="0"/>
              <a:t>Κύρια Μνήμη </a:t>
            </a:r>
            <a:r>
              <a:rPr lang="el-GR" sz="2800" dirty="0"/>
              <a:t>αναφέρεται και ως </a:t>
            </a:r>
            <a:r>
              <a:rPr lang="en-US" sz="2800" b="1" dirty="0"/>
              <a:t>RAM (</a:t>
            </a:r>
            <a:r>
              <a:rPr lang="en-US" sz="2800" b="1" dirty="0">
                <a:latin typeface="Calibri" panose="020F0502020204030204" pitchFamily="34" charset="0"/>
              </a:rPr>
              <a:t>Random-Access Memory</a:t>
            </a:r>
            <a:r>
              <a:rPr lang="el-GR" sz="2800" b="1" dirty="0"/>
              <a:t>, Μνήμη Τυχαίας Προσπέλασης), </a:t>
            </a:r>
            <a:r>
              <a:rPr lang="el-GR" sz="2800" dirty="0"/>
              <a:t>γιατί επιτρέπει να προσπελάζουμε τις λέξεις της με οποιαδήποτε σειρά. </a:t>
            </a:r>
          </a:p>
          <a:p>
            <a:pPr marL="342900" lvl="1" indent="-34290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l-GR" sz="2800" dirty="0"/>
              <a:t>Αυτό γιατί η </a:t>
            </a:r>
            <a:r>
              <a:rPr lang="el-GR" sz="2800" b="1" dirty="0"/>
              <a:t>κάθε λέξη στη Κύρια Μνήμη συνδέεται με μια ξεχωριστή διεύθυνση!</a:t>
            </a:r>
            <a:r>
              <a:rPr lang="en-US" sz="2800" b="1" dirty="0"/>
              <a:t> </a:t>
            </a:r>
            <a:r>
              <a:rPr lang="en-US" sz="2800" b="1" dirty="0">
                <a:sym typeface="Wingdings" panose="05000000000000000000" pitchFamily="2" charset="2"/>
              </a:rPr>
              <a:t> </a:t>
            </a:r>
            <a:r>
              <a:rPr lang="el-GR" sz="2800" dirty="0"/>
              <a:t>Στη Δευτερεύουσα Μνήμη (Π.χ., Στον Σκληρό Δίσκο) αυτό δεν ισχύει.</a:t>
            </a:r>
          </a:p>
          <a:p>
            <a:pPr marL="342900" lvl="1" indent="-34290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l-GR" sz="2800" dirty="0"/>
              <a:t>Λέμε επίσης ότι </a:t>
            </a:r>
            <a:r>
              <a:rPr lang="el-GR" sz="2800" b="1" dirty="0"/>
              <a:t>είναι πτητική</a:t>
            </a:r>
            <a:r>
              <a:rPr lang="el-GR" sz="2800" dirty="0"/>
              <a:t>, γιατί </a:t>
            </a:r>
            <a:r>
              <a:rPr lang="el-GR" sz="2800" b="1" dirty="0"/>
              <a:t>τα περιεχόμενά της χάνονται όταν διακοπεί το ρεύμα</a:t>
            </a:r>
            <a:r>
              <a:rPr lang="el-GR" sz="2800" dirty="0"/>
              <a:t>. </a:t>
            </a:r>
          </a:p>
          <a:p>
            <a:pPr marL="342900" lvl="1" indent="-34290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l-GR" sz="2800" dirty="0"/>
              <a:t>Επομένως η </a:t>
            </a:r>
            <a:r>
              <a:rPr lang="en-US" sz="2800" dirty="0"/>
              <a:t>RAM </a:t>
            </a:r>
            <a:r>
              <a:rPr lang="el-GR" sz="2800" dirty="0"/>
              <a:t>χρησιμεύει </a:t>
            </a:r>
            <a:r>
              <a:rPr lang="el-GR" sz="2800" b="1" dirty="0"/>
              <a:t>μόνο για την προσωρινή αποθήκευση εντολών και δεδομένων</a:t>
            </a:r>
            <a:r>
              <a:rPr lang="el-GR" sz="2800" dirty="0"/>
              <a:t>, όσο υφίσταται η επεξεργασία. 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l-GR" sz="2800" dirty="0"/>
              <a:t>Την μόνιμη αποθήκευση εξυπηρετεί η Δευτερεύουσα Μνήμη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E05F523A-83F2-4D01-AEB5-BFFCC61986CD}" type="slidenum">
              <a:rPr lang="en-US">
                <a:latin typeface="Arial" charset="0"/>
                <a:cs typeface="Arial" charset="0"/>
              </a:rPr>
              <a:pPr/>
              <a:t>47</a:t>
            </a:fld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95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1" y="1570038"/>
            <a:ext cx="8991600" cy="5287962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l-GR" sz="2800" dirty="0">
                <a:latin typeface="+mj-lt"/>
              </a:rPr>
              <a:t>Όμως δεν είναι δυνατόν να είναι πτητική όλη η Κύρια Μνήμη.  Σε κάποιο τμήμα της πρέπει οπωσδήποτε να είναι μη πτητική.  Σε ποιο;</a:t>
            </a:r>
          </a:p>
          <a:p>
            <a:pPr marL="342900" lvl="1" indent="-34290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l-GR" sz="2800" b="1" dirty="0">
                <a:latin typeface="+mj-lt"/>
              </a:rPr>
              <a:t>Στο τμήμα που περιέχει τις εντολές και τα δεδομένα που είναι απαραίτητα </a:t>
            </a:r>
            <a:r>
              <a:rPr lang="el-GR" sz="2800" b="1" dirty="0">
                <a:solidFill>
                  <a:srgbClr val="FF0000"/>
                </a:solidFill>
                <a:latin typeface="+mj-lt"/>
              </a:rPr>
              <a:t>για την έναρξη του Η/Υ!!!</a:t>
            </a:r>
          </a:p>
          <a:p>
            <a:pPr marL="342900" lvl="1" indent="-34290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l-GR" sz="2800" dirty="0">
                <a:latin typeface="+mj-lt"/>
              </a:rPr>
              <a:t>Σε αυτό το τμήμα, τα περιεχόμενα είναι μονίμως όπως ορίστηκαν από τον κατασκευαστή και ο Η/Υ χρειάζεται </a:t>
            </a:r>
            <a:r>
              <a:rPr lang="el-GR" sz="2800" b="1" dirty="0">
                <a:latin typeface="+mj-lt"/>
              </a:rPr>
              <a:t>μόνο να τα διαβάζει</a:t>
            </a:r>
            <a:r>
              <a:rPr lang="el-GR" sz="2800" dirty="0">
                <a:latin typeface="+mj-lt"/>
              </a:rPr>
              <a:t>, </a:t>
            </a:r>
            <a:r>
              <a:rPr lang="el-GR" sz="2800" b="1" dirty="0">
                <a:latin typeface="+mj-lt"/>
              </a:rPr>
              <a:t>όχι να τα τροποποιεί</a:t>
            </a:r>
            <a:r>
              <a:rPr lang="el-GR" sz="2800" dirty="0">
                <a:latin typeface="+mj-lt"/>
              </a:rPr>
              <a:t>.  </a:t>
            </a:r>
          </a:p>
          <a:p>
            <a:pPr marL="342900" lvl="1" indent="-34290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l-GR" sz="2800" dirty="0">
                <a:latin typeface="+mj-lt"/>
              </a:rPr>
              <a:t>Έτσι, το συγκεκριμένο τμήμα της Κύριας Μνήμης αποκαλείται </a:t>
            </a:r>
            <a:r>
              <a:rPr lang="en-US" sz="2800" b="1" dirty="0">
                <a:latin typeface="+mj-lt"/>
              </a:rPr>
              <a:t>ROM (Read-Only Memory</a:t>
            </a:r>
            <a:r>
              <a:rPr lang="el-GR" sz="2800" b="1" dirty="0">
                <a:latin typeface="+mj-lt"/>
              </a:rPr>
              <a:t>, Μνήμη Μόνο Ανάγνωσης</a:t>
            </a:r>
            <a:r>
              <a:rPr lang="en-US" sz="2800" b="1" dirty="0">
                <a:latin typeface="+mj-lt"/>
              </a:rPr>
              <a:t>)</a:t>
            </a:r>
            <a:r>
              <a:rPr lang="el-GR" sz="2800" b="1" dirty="0">
                <a:latin typeface="+mj-lt"/>
              </a:rPr>
              <a:t>.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2F41081B-C0F3-426E-B266-62AF74974FAF}" type="slidenum">
              <a:rPr lang="en-US">
                <a:latin typeface="Arial" charset="0"/>
                <a:cs typeface="Arial" charset="0"/>
              </a:rPr>
              <a:pPr/>
              <a:t>48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Κύρια Μνήμη</a:t>
            </a:r>
            <a:r>
              <a:rPr lang="en-US" dirty="0">
                <a:solidFill>
                  <a:schemeClr val="tx1"/>
                </a:solidFill>
              </a:rPr>
              <a:t>: RAM </a:t>
            </a:r>
            <a:r>
              <a:rPr lang="el-GR" dirty="0">
                <a:solidFill>
                  <a:schemeClr val="tx1"/>
                </a:solidFill>
              </a:rPr>
              <a:t>και </a:t>
            </a:r>
            <a:r>
              <a:rPr lang="en-US" b="1" dirty="0">
                <a:solidFill>
                  <a:schemeClr val="tx1"/>
                </a:solidFill>
              </a:rPr>
              <a:t>ROM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F75C13A8-4801-4306-B50F-6A464C36F68E}" type="slidenum">
              <a:rPr lang="en-US">
                <a:latin typeface="Arial" charset="0"/>
                <a:cs typeface="Arial" charset="0"/>
              </a:rPr>
              <a:pPr/>
              <a:t>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90800" y="1600200"/>
            <a:ext cx="3429000" cy="510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/>
          <a:lstStyle/>
          <a:p>
            <a:pPr eaLnBrk="0" hangingPunct="0">
              <a:defRPr/>
            </a:pPr>
            <a:endParaRPr lang="el-GR" dirty="0"/>
          </a:p>
        </p:txBody>
      </p:sp>
      <p:sp>
        <p:nvSpPr>
          <p:cNvPr id="30" name="Rounded Rectangle 29"/>
          <p:cNvSpPr/>
          <p:nvPr/>
        </p:nvSpPr>
        <p:spPr>
          <a:xfrm>
            <a:off x="2820988" y="5715000"/>
            <a:ext cx="2971800" cy="838200"/>
          </a:xfrm>
          <a:prstGeom prst="round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b="1" dirty="0"/>
              <a:t>Κύρια μνήμη (</a:t>
            </a:r>
            <a:r>
              <a:rPr lang="en-US" b="1" dirty="0"/>
              <a:t>RAM</a:t>
            </a:r>
            <a:r>
              <a:rPr lang="el-GR" b="1" dirty="0"/>
              <a:t>)</a:t>
            </a:r>
            <a:endParaRPr lang="en-US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76200" y="1752600"/>
            <a:ext cx="1676400" cy="1600200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000" b="1" dirty="0"/>
              <a:t>Μονάδες</a:t>
            </a:r>
          </a:p>
          <a:p>
            <a:pPr algn="ctr" eaLnBrk="0" hangingPunct="0">
              <a:defRPr/>
            </a:pPr>
            <a:r>
              <a:rPr lang="el-GR" sz="2000" b="1" dirty="0"/>
              <a:t>Εισόδου</a:t>
            </a:r>
            <a:endParaRPr lang="en-US" sz="2000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6858000" y="4953000"/>
            <a:ext cx="2133600" cy="1600200"/>
          </a:xfrm>
          <a:prstGeom prst="round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100" b="1" dirty="0"/>
              <a:t>Συσκευές</a:t>
            </a:r>
          </a:p>
          <a:p>
            <a:pPr algn="ctr" eaLnBrk="0" hangingPunct="0">
              <a:defRPr/>
            </a:pPr>
            <a:r>
              <a:rPr lang="el-GR" sz="2100" b="1" dirty="0"/>
              <a:t>Δευτερεύουσας</a:t>
            </a:r>
          </a:p>
          <a:p>
            <a:pPr algn="ctr" eaLnBrk="0" hangingPunct="0">
              <a:defRPr/>
            </a:pPr>
            <a:r>
              <a:rPr lang="el-GR" sz="2100" b="1" dirty="0"/>
              <a:t> Μνήμης</a:t>
            </a:r>
            <a:endParaRPr lang="en-US" sz="2100" b="1" dirty="0"/>
          </a:p>
        </p:txBody>
      </p:sp>
      <p:sp>
        <p:nvSpPr>
          <p:cNvPr id="40" name="Left-Right Arrow 39"/>
          <p:cNvSpPr/>
          <p:nvPr/>
        </p:nvSpPr>
        <p:spPr>
          <a:xfrm>
            <a:off x="6019800" y="5638800"/>
            <a:ext cx="828675" cy="2873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>
            <a:off x="1762125" y="2438400"/>
            <a:ext cx="82867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019800" y="4267200"/>
            <a:ext cx="3124200" cy="646113"/>
          </a:xfrm>
          <a:prstGeom prst="rect">
            <a:avLst/>
          </a:prstGeom>
          <a:noFill/>
        </p:spPr>
        <p:txBody>
          <a:bodyPr lIns="91429" tIns="45715" rIns="91429" bIns="45715">
            <a:spAutoFit/>
          </a:bodyPr>
          <a:lstStyle/>
          <a:p>
            <a:pPr algn="r" eaLnBrk="0" hangingPunct="0">
              <a:defRPr/>
            </a:pPr>
            <a:r>
              <a:rPr lang="el-GR" sz="1800" b="1" i="1" dirty="0">
                <a:latin typeface="+mn-lt"/>
              </a:rPr>
              <a:t>Μόνιμη Αποθήκευση Εντολών/Δεδομένων</a:t>
            </a:r>
            <a:endParaRPr lang="en-US" sz="1800" b="1" i="1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3343880"/>
            <a:ext cx="2438400" cy="1200318"/>
          </a:xfrm>
          <a:prstGeom prst="rect">
            <a:avLst/>
          </a:prstGeom>
          <a:noFill/>
        </p:spPr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el-GR" sz="1800" b="1" i="1" dirty="0">
                <a:latin typeface="+mn-lt"/>
              </a:rPr>
              <a:t>Μεταφορά Εντολών/Δεδομένων από έξω (το χρήστη) προς τον Η/Υ</a:t>
            </a:r>
            <a:endParaRPr lang="en-US" sz="1800" b="1" i="1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1000" y="5664200"/>
            <a:ext cx="2249718" cy="914400"/>
          </a:xfrm>
          <a:prstGeom prst="rect">
            <a:avLst/>
          </a:prstGeom>
          <a:noFill/>
        </p:spPr>
        <p:txBody>
          <a:bodyPr lIns="91429" tIns="45715" rIns="91429" bIns="45715"/>
          <a:lstStyle/>
          <a:p>
            <a:pPr algn="r" eaLnBrk="0" hangingPunct="0">
              <a:defRPr/>
            </a:pPr>
            <a:r>
              <a:rPr lang="el-GR" sz="1800" b="1" i="1" dirty="0">
                <a:latin typeface="+mn-lt"/>
              </a:rPr>
              <a:t>Προσωρινή Αποθήκευση </a:t>
            </a:r>
          </a:p>
          <a:p>
            <a:pPr algn="r" eaLnBrk="0" hangingPunct="0">
              <a:defRPr/>
            </a:pPr>
            <a:r>
              <a:rPr lang="el-GR" sz="1800" b="1" i="1" dirty="0">
                <a:latin typeface="+mn-lt"/>
              </a:rPr>
              <a:t>Εντολών/Δεδομένων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Πως Λειτουργούν οι Υπολογιστές</a:t>
            </a:r>
            <a:r>
              <a:rPr lang="en-US" dirty="0">
                <a:solidFill>
                  <a:schemeClr val="tx1"/>
                </a:solidFill>
              </a:rPr>
              <a:t>; </a:t>
            </a:r>
            <a:br>
              <a:rPr lang="el-GR" dirty="0">
                <a:solidFill>
                  <a:schemeClr val="tx1"/>
                </a:solidFill>
              </a:rPr>
            </a:br>
            <a:r>
              <a:rPr lang="el-GR" dirty="0">
                <a:solidFill>
                  <a:schemeClr val="tx1"/>
                </a:solidFill>
              </a:rPr>
              <a:t>(4 βήματα)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019799" y="3505200"/>
            <a:ext cx="30951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4399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l-GR" sz="2000" b="1" dirty="0">
                <a:solidFill>
                  <a:srgbClr val="FF0000"/>
                </a:solidFill>
              </a:rPr>
              <a:t>Αρχιτεκτονική Υπολογιστή!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In Progress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130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181600" y="1570038"/>
            <a:ext cx="3962400" cy="5287962"/>
          </a:xfrm>
        </p:spPr>
        <p:txBody>
          <a:bodyPr/>
          <a:lstStyle/>
          <a:p>
            <a:pPr marL="0" lvl="1" indent="0">
              <a:lnSpc>
                <a:spcPts val="2800"/>
              </a:lnSpc>
              <a:spcBef>
                <a:spcPts val="1200"/>
              </a:spcBef>
              <a:buFont typeface="Wingdings 2" pitchFamily="18" charset="2"/>
              <a:buNone/>
            </a:pPr>
            <a:r>
              <a:rPr lang="el-GR" sz="2800" dirty="0"/>
              <a:t>Η Κύρια Μνήμη είναι όλη Τυχαίας Προσπέλασης και παντού Αναγνώσιμη. </a:t>
            </a:r>
          </a:p>
          <a:p>
            <a:pPr marL="0" lvl="1" indent="0">
              <a:lnSpc>
                <a:spcPts val="2800"/>
              </a:lnSpc>
              <a:spcBef>
                <a:spcPts val="1200"/>
              </a:spcBef>
              <a:buFont typeface="Wingdings 2" pitchFamily="18" charset="2"/>
              <a:buNone/>
            </a:pPr>
            <a:r>
              <a:rPr lang="el-GR" sz="2800" dirty="0"/>
              <a:t>Ένα τμήμα της είναι Πτητικό, ένα άλλο όχι.  Επιπλέον, το Μη Πτητικό τμήμα ΔΕΝ επιτρέπει Εγγραφές.</a:t>
            </a:r>
          </a:p>
          <a:p>
            <a:pPr marL="0" lvl="1" indent="0">
              <a:lnSpc>
                <a:spcPts val="2800"/>
              </a:lnSpc>
              <a:spcBef>
                <a:spcPts val="1200"/>
              </a:spcBef>
              <a:buFont typeface="Wingdings 2" pitchFamily="18" charset="2"/>
              <a:buNone/>
            </a:pPr>
            <a:r>
              <a:rPr lang="el-GR" sz="2800" dirty="0"/>
              <a:t>Συχνά, λέγοντας </a:t>
            </a:r>
            <a:r>
              <a:rPr lang="en-US" sz="2800" dirty="0"/>
              <a:t>RAM</a:t>
            </a:r>
            <a:r>
              <a:rPr lang="el-GR" sz="2800" dirty="0"/>
              <a:t> εννοούμε (καταχρηστικά) μόνο το Πτητικό τμήμα.  Όμως η </a:t>
            </a:r>
            <a:r>
              <a:rPr lang="en-US" sz="2800" dirty="0"/>
              <a:t>ROM </a:t>
            </a:r>
            <a:r>
              <a:rPr lang="el-GR" sz="2800" dirty="0"/>
              <a:t>είναι, φυσικά, και αυτή </a:t>
            </a:r>
            <a:r>
              <a:rPr lang="en-US" sz="2800" dirty="0"/>
              <a:t>RAM.</a:t>
            </a:r>
            <a:endParaRPr lang="el-GR" sz="2800" dirty="0"/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FB18B72F-FC34-4612-9D73-ED5366A91CA6}" type="slidenum">
              <a:rPr lang="en-US">
                <a:latin typeface="Arial" charset="0"/>
                <a:cs typeface="Arial" charset="0"/>
              </a:rPr>
              <a:pPr/>
              <a:t>49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2438400"/>
            <a:ext cx="2971800" cy="4191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/>
          <a:lstStyle/>
          <a:p>
            <a:pPr algn="ctr" eaLnBrk="0" hangingPunct="0">
              <a:defRPr/>
            </a:pPr>
            <a:r>
              <a:rPr lang="el-GR" b="1" dirty="0"/>
              <a:t>Πτητική!</a:t>
            </a:r>
          </a:p>
          <a:p>
            <a:pPr algn="ctr" eaLnBrk="0" hangingPunct="0">
              <a:defRPr/>
            </a:pPr>
            <a:r>
              <a:rPr lang="el-GR" b="1" dirty="0"/>
              <a:t>Εγγραφής/Ανάγνωσης!</a:t>
            </a:r>
          </a:p>
          <a:p>
            <a:pPr algn="ctr" eaLnBrk="0" hangingPunct="0">
              <a:defRPr/>
            </a:pPr>
            <a:r>
              <a:rPr lang="el-GR" b="1" dirty="0"/>
              <a:t>Τυχαίας Προσπέλασης!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5334000"/>
            <a:ext cx="2971800" cy="1295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b"/>
          <a:lstStyle/>
          <a:p>
            <a:pPr algn="ctr" eaLnBrk="0" hangingPunct="0">
              <a:defRPr/>
            </a:pPr>
            <a:r>
              <a:rPr lang="el-GR" b="1" dirty="0"/>
              <a:t>Μη Πτητική!</a:t>
            </a:r>
          </a:p>
          <a:p>
            <a:pPr algn="ctr" eaLnBrk="0" hangingPunct="0">
              <a:defRPr/>
            </a:pPr>
            <a:r>
              <a:rPr lang="el-GR" b="1" dirty="0"/>
              <a:t>Μόνο Ανάγνωσης!</a:t>
            </a:r>
          </a:p>
          <a:p>
            <a:pPr algn="ctr" eaLnBrk="0" hangingPunct="0">
              <a:defRPr/>
            </a:pPr>
            <a:r>
              <a:rPr lang="el-GR" b="1" dirty="0"/>
              <a:t>Τυχαίας Προσπέλασης!</a:t>
            </a:r>
            <a:endParaRPr lang="en-US" b="1" dirty="0"/>
          </a:p>
        </p:txBody>
      </p:sp>
      <p:sp>
        <p:nvSpPr>
          <p:cNvPr id="10" name="Right Brace 9"/>
          <p:cNvSpPr/>
          <p:nvPr/>
        </p:nvSpPr>
        <p:spPr>
          <a:xfrm>
            <a:off x="3657600" y="2590800"/>
            <a:ext cx="252413" cy="2735263"/>
          </a:xfrm>
          <a:prstGeom prst="rightBrac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3657600" y="5410200"/>
            <a:ext cx="252413" cy="1223963"/>
          </a:xfrm>
          <a:prstGeom prst="rightBrac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672306" y="4661694"/>
            <a:ext cx="2039937" cy="523875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l-GR" sz="2800">
                <a:latin typeface="+mn-lt"/>
              </a:rPr>
              <a:t>κύρια μνήμη</a:t>
            </a:r>
            <a:endParaRPr lang="en-US" sz="280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3663" y="3657600"/>
            <a:ext cx="1227137" cy="523875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l-GR" sz="2800">
                <a:latin typeface="+mn-lt"/>
              </a:rPr>
              <a:t>«</a:t>
            </a:r>
            <a:r>
              <a:rPr lang="en-US" sz="2800">
                <a:latin typeface="+mn-lt"/>
              </a:rPr>
              <a:t>RAM</a:t>
            </a:r>
            <a:r>
              <a:rPr lang="el-GR" sz="2800">
                <a:latin typeface="+mn-lt"/>
              </a:rPr>
              <a:t>»</a:t>
            </a:r>
            <a:endParaRPr lang="en-US" sz="280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3663" y="5724525"/>
            <a:ext cx="919162" cy="523875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800">
                <a:latin typeface="+mn-lt"/>
              </a:rPr>
              <a:t>ROM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sz="4000" dirty="0">
                <a:solidFill>
                  <a:schemeClr val="tx1"/>
                </a:solidFill>
              </a:rPr>
              <a:t>Κύρια Μνήμη</a:t>
            </a:r>
            <a:r>
              <a:rPr lang="en-US" sz="4000" dirty="0">
                <a:solidFill>
                  <a:schemeClr val="tx1"/>
                </a:solidFill>
              </a:rPr>
              <a:t>: RAM </a:t>
            </a:r>
            <a:r>
              <a:rPr lang="el-GR" sz="4000" dirty="0">
                <a:solidFill>
                  <a:schemeClr val="tx1"/>
                </a:solidFill>
              </a:rPr>
              <a:t>και </a:t>
            </a:r>
            <a:r>
              <a:rPr lang="en-US" sz="4000" dirty="0">
                <a:solidFill>
                  <a:schemeClr val="tx1"/>
                </a:solidFill>
              </a:rPr>
              <a:t>ROM - </a:t>
            </a:r>
            <a:r>
              <a:rPr lang="el-GR" sz="4000" b="1" dirty="0">
                <a:solidFill>
                  <a:schemeClr val="tx1"/>
                </a:solidFill>
              </a:rPr>
              <a:t>Σύνοψη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632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Ερωτήσεις</a:t>
            </a:r>
            <a:r>
              <a:rPr lang="en-US" dirty="0">
                <a:solidFill>
                  <a:schemeClr val="tx1"/>
                </a:solidFill>
              </a:rPr>
              <a:t>;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3972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28F028FC-78BE-4F5B-B391-114E23C1497B}" type="slidenum">
              <a:rPr lang="en-US">
                <a:latin typeface="Arial" charset="0"/>
                <a:cs typeface="Arial" charset="0"/>
              </a:rPr>
              <a:pPr/>
              <a:t>50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4808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Κρυφή Μνήμη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038600" y="1570038"/>
            <a:ext cx="5105400" cy="2011362"/>
          </a:xfrm>
        </p:spPr>
        <p:txBody>
          <a:bodyPr>
            <a:noAutofit/>
          </a:bodyPr>
          <a:lstStyle/>
          <a:p>
            <a:pPr marL="0" fontAlgn="auto">
              <a:lnSpc>
                <a:spcPts val="28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l-GR" sz="2800" dirty="0"/>
              <a:t>Μέχρι στιγμής οι χώροι </a:t>
            </a:r>
            <a:r>
              <a:rPr lang="el-GR" sz="2800" dirty="0" err="1"/>
              <a:t>αποθή</a:t>
            </a:r>
            <a:r>
              <a:rPr lang="el-GR" sz="2800" dirty="0"/>
              <a:t>-</a:t>
            </a:r>
            <a:r>
              <a:rPr lang="el-GR" sz="2800" dirty="0" err="1"/>
              <a:t>κευσης</a:t>
            </a:r>
            <a:r>
              <a:rPr lang="el-GR" sz="2800" dirty="0"/>
              <a:t> που είδαμε είναι οι εξής:</a:t>
            </a:r>
          </a:p>
          <a:p>
            <a:pPr marL="514288" indent="-514288" fontAlgn="auto">
              <a:lnSpc>
                <a:spcPts val="2800"/>
              </a:lnSpc>
              <a:spcAft>
                <a:spcPts val="600"/>
              </a:spcAft>
              <a:buFont typeface="Wingdings"/>
              <a:buChar char=""/>
              <a:defRPr/>
            </a:pPr>
            <a:r>
              <a:rPr lang="el-GR" sz="2800" i="1" u="sng" dirty="0"/>
              <a:t>Οι Καταχωρητές:</a:t>
            </a:r>
          </a:p>
          <a:p>
            <a:pPr marL="444447" lvl="1" indent="-215874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/>
            </a:pPr>
            <a:r>
              <a:rPr lang="el-GR" sz="2800" i="1" dirty="0"/>
              <a:t>Ταχύτητα</a:t>
            </a:r>
            <a:r>
              <a:rPr lang="el-GR" sz="2800" i="1" spc="-150" dirty="0"/>
              <a:t>:</a:t>
            </a:r>
            <a:r>
              <a:rPr lang="el-GR" sz="2800" dirty="0"/>
              <a:t>  Πάρα πολύ μεγάλη</a:t>
            </a:r>
          </a:p>
          <a:p>
            <a:pPr marL="444447" lvl="1" indent="-215874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/>
            </a:pPr>
            <a:r>
              <a:rPr lang="el-GR" sz="2800" i="1" dirty="0"/>
              <a:t>Χώρος:</a:t>
            </a:r>
            <a:r>
              <a:rPr lang="el-GR" sz="2800" dirty="0"/>
              <a:t> Πολύ μικρός</a:t>
            </a:r>
          </a:p>
        </p:txBody>
      </p:sp>
      <p:sp>
        <p:nvSpPr>
          <p:cNvPr id="53251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ED66F01F-4ACB-4D91-A5ED-F155D9621B8E}" type="slidenum">
              <a:rPr lang="en-US">
                <a:latin typeface="Arial" charset="0"/>
                <a:cs typeface="Arial" charset="0"/>
              </a:rPr>
              <a:pPr/>
              <a:t>51</a:t>
            </a:fld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0754" y="495220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253" name="Group 24"/>
          <p:cNvGrpSpPr>
            <a:grpSpLocks/>
          </p:cNvGrpSpPr>
          <p:nvPr/>
        </p:nvGrpSpPr>
        <p:grpSpPr bwMode="auto">
          <a:xfrm>
            <a:off x="1732873" y="4724400"/>
            <a:ext cx="536575" cy="609600"/>
            <a:chOff x="1751012" y="4724400"/>
            <a:chExt cx="536576" cy="108000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12118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2880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13657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4419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5181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15943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6705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17467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254" name="Group 33"/>
          <p:cNvGrpSpPr>
            <a:grpSpLocks/>
          </p:cNvGrpSpPr>
          <p:nvPr/>
        </p:nvGrpSpPr>
        <p:grpSpPr bwMode="auto">
          <a:xfrm>
            <a:off x="3525160" y="4648200"/>
            <a:ext cx="152400" cy="622300"/>
            <a:chOff x="3275012" y="4724400"/>
            <a:chExt cx="155576" cy="1080000"/>
          </a:xfrm>
        </p:grpSpPr>
        <p:cxnSp>
          <p:nvCxnSpPr>
            <p:cNvPr id="19" name="Straight Connector 18"/>
            <p:cNvCxnSpPr/>
            <p:nvPr/>
          </p:nvCxnSpPr>
          <p:spPr>
            <a:xfrm rot="5400000">
              <a:off x="2889778" y="5263589"/>
              <a:ext cx="1080000" cy="162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813611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735823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/>
          <p:cNvSpPr/>
          <p:nvPr/>
        </p:nvSpPr>
        <p:spPr>
          <a:xfrm>
            <a:off x="172360" y="1600200"/>
            <a:ext cx="3657600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324760" y="1714500"/>
            <a:ext cx="3352800" cy="1371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ΑΛΜ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051960" y="18478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25" name="Rounded Rectangle 24"/>
          <p:cNvSpPr/>
          <p:nvPr/>
        </p:nvSpPr>
        <p:spPr>
          <a:xfrm>
            <a:off x="2051960" y="22288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26" name="Rounded Rectangle 25"/>
          <p:cNvSpPr/>
          <p:nvPr/>
        </p:nvSpPr>
        <p:spPr>
          <a:xfrm>
            <a:off x="2051960" y="26098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3223535" y="17716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20360" y="21526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20360" y="2533650"/>
            <a:ext cx="454025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R3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24760" y="3390900"/>
            <a:ext cx="3352800" cy="1371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ΜΕ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077360" y="36004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400" spc="-100" dirty="0"/>
          </a:p>
        </p:txBody>
      </p:sp>
      <p:sp>
        <p:nvSpPr>
          <p:cNvPr id="33" name="Rounded Rectangle 32"/>
          <p:cNvSpPr/>
          <p:nvPr/>
        </p:nvSpPr>
        <p:spPr>
          <a:xfrm>
            <a:off x="2077360" y="4210050"/>
            <a:ext cx="1219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35" name="TextBox 34"/>
          <p:cNvSpPr txBox="1"/>
          <p:nvPr/>
        </p:nvSpPr>
        <p:spPr>
          <a:xfrm>
            <a:off x="3245760" y="3524250"/>
            <a:ext cx="368300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IR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45760" y="4133850"/>
            <a:ext cx="468313" cy="4000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</a:rPr>
              <a:t>PC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70773" y="5029200"/>
            <a:ext cx="3659187" cy="1676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Κύρια Μνήμη</a:t>
            </a:r>
            <a:endParaRPr lang="en-US" dirty="0"/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>
          <a:xfrm>
            <a:off x="4038600" y="5029200"/>
            <a:ext cx="5105400" cy="1828800"/>
          </a:xfrm>
          <a:prstGeom prst="rect">
            <a:avLst/>
          </a:prstGeom>
        </p:spPr>
        <p:txBody>
          <a:bodyPr lIns="91429" tIns="45715" rIns="91429" bIns="45715"/>
          <a:lstStyle/>
          <a:p>
            <a:pPr marL="514288" indent="-514288" defTabSz="914290" fontAlgn="auto">
              <a:lnSpc>
                <a:spcPts val="2800"/>
              </a:lnSpc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l-GR" sz="2800" i="1" u="sng" dirty="0">
                <a:latin typeface="+mn-lt"/>
              </a:rPr>
              <a:t>Η Κύρια Μνήμη:</a:t>
            </a:r>
            <a:r>
              <a:rPr lang="el-GR" sz="2800" dirty="0">
                <a:latin typeface="+mn-lt"/>
              </a:rPr>
              <a:t> </a:t>
            </a:r>
          </a:p>
          <a:p>
            <a:pPr marL="444447" indent="-215874" defTabSz="91429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/>
            </a:pPr>
            <a:r>
              <a:rPr lang="el-GR" sz="2800" i="1" dirty="0">
                <a:latin typeface="+mn-lt"/>
              </a:rPr>
              <a:t>Ταχύτητα:</a:t>
            </a:r>
            <a:r>
              <a:rPr lang="el-GR" sz="2800" dirty="0">
                <a:latin typeface="+mn-lt"/>
              </a:rPr>
              <a:t> Μεγάλη</a:t>
            </a:r>
            <a:endParaRPr lang="el-GR" sz="2800" dirty="0"/>
          </a:p>
          <a:p>
            <a:pPr marL="444447" indent="-215874" defTabSz="91429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/>
            </a:pPr>
            <a:r>
              <a:rPr lang="el-GR" sz="2800" i="1" dirty="0">
                <a:latin typeface="+mn-lt"/>
              </a:rPr>
              <a:t>Χώρος:</a:t>
            </a:r>
            <a:r>
              <a:rPr lang="el-GR" sz="2800" dirty="0">
                <a:latin typeface="+mn-lt"/>
              </a:rPr>
              <a:t> Μεγάλος</a:t>
            </a:r>
          </a:p>
          <a:p>
            <a:pPr defTabSz="91429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/>
            </a:pP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721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rot="5400000">
            <a:off x="-700765" y="4225925"/>
            <a:ext cx="205263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274" name="Group 24"/>
          <p:cNvGrpSpPr>
            <a:grpSpLocks/>
          </p:cNvGrpSpPr>
          <p:nvPr/>
        </p:nvGrpSpPr>
        <p:grpSpPr bwMode="auto">
          <a:xfrm>
            <a:off x="1732873" y="3276600"/>
            <a:ext cx="536575" cy="2052638"/>
            <a:chOff x="1751012" y="4724400"/>
            <a:chExt cx="536576" cy="1080000"/>
          </a:xfrm>
        </p:grpSpPr>
        <p:cxnSp>
          <p:nvCxnSpPr>
            <p:cNvPr id="42" name="Straight Connector 41"/>
            <p:cNvCxnSpPr/>
            <p:nvPr/>
          </p:nvCxnSpPr>
          <p:spPr>
            <a:xfrm rot="5400000">
              <a:off x="12118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2880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3657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14419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5181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15943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16705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7467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275" name="Group 33"/>
          <p:cNvGrpSpPr>
            <a:grpSpLocks/>
          </p:cNvGrpSpPr>
          <p:nvPr/>
        </p:nvGrpSpPr>
        <p:grpSpPr bwMode="auto">
          <a:xfrm>
            <a:off x="3525160" y="3200400"/>
            <a:ext cx="152400" cy="2052638"/>
            <a:chOff x="3275012" y="4724400"/>
            <a:chExt cx="155576" cy="1080000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2889778" y="5263590"/>
              <a:ext cx="1080000" cy="162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813611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2735823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Κρυφή Μνήμη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038600" y="1570038"/>
            <a:ext cx="5105400" cy="1935162"/>
          </a:xfrm>
        </p:spPr>
        <p:txBody>
          <a:bodyPr>
            <a:noAutofit/>
          </a:bodyPr>
          <a:lstStyle/>
          <a:p>
            <a:pPr marL="0" fontAlgn="auto">
              <a:lnSpc>
                <a:spcPts val="28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l-GR" sz="2800" dirty="0"/>
              <a:t>Συχνά προστίθεται και ένα ενδιάμεσο επίπεδο:</a:t>
            </a:r>
          </a:p>
          <a:p>
            <a:pPr marL="514288" indent="-514288" fontAlgn="auto">
              <a:lnSpc>
                <a:spcPts val="2800"/>
              </a:lnSpc>
              <a:spcAft>
                <a:spcPts val="600"/>
              </a:spcAft>
              <a:buFont typeface="Wingdings"/>
              <a:buChar char=""/>
              <a:defRPr/>
            </a:pPr>
            <a:r>
              <a:rPr lang="el-GR" sz="2800" i="1" u="sng" dirty="0">
                <a:solidFill>
                  <a:schemeClr val="bg1">
                    <a:lumMod val="65000"/>
                  </a:schemeClr>
                </a:solidFill>
              </a:rPr>
              <a:t>Οι Καταχωρητές:</a:t>
            </a:r>
          </a:p>
          <a:p>
            <a:pPr marL="444447" lvl="1" indent="-215874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/>
            </a:pPr>
            <a:r>
              <a:rPr lang="el-GR" sz="2800" i="1" dirty="0">
                <a:solidFill>
                  <a:schemeClr val="bg1">
                    <a:lumMod val="65000"/>
                  </a:schemeClr>
                </a:solidFill>
              </a:rPr>
              <a:t>Ταχύτητα</a:t>
            </a:r>
            <a:r>
              <a:rPr lang="el-GR" sz="2800" i="1" spc="-150" dirty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el-GR" sz="2800" dirty="0">
                <a:solidFill>
                  <a:schemeClr val="bg1">
                    <a:lumMod val="65000"/>
                  </a:schemeClr>
                </a:solidFill>
              </a:rPr>
              <a:t> Πάρα πολύ μεγάλη</a:t>
            </a:r>
          </a:p>
          <a:p>
            <a:pPr marL="444447" lvl="1" indent="-215874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/>
            </a:pPr>
            <a:r>
              <a:rPr lang="el-GR" sz="2800" i="1" dirty="0">
                <a:solidFill>
                  <a:schemeClr val="bg1">
                    <a:lumMod val="65000"/>
                  </a:schemeClr>
                </a:solidFill>
              </a:rPr>
              <a:t>Χώρος:</a:t>
            </a:r>
            <a:r>
              <a:rPr lang="el-GR" sz="2800" dirty="0">
                <a:solidFill>
                  <a:schemeClr val="bg1">
                    <a:lumMod val="65000"/>
                  </a:schemeClr>
                </a:solidFill>
              </a:rPr>
              <a:t> Πολύ μικρός</a:t>
            </a:r>
          </a:p>
        </p:txBody>
      </p:sp>
      <p:sp>
        <p:nvSpPr>
          <p:cNvPr id="54278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53AF4D40-26BC-4508-B4CC-E96438195430}" type="slidenum">
              <a:rPr lang="en-US">
                <a:latin typeface="Arial" charset="0"/>
                <a:cs typeface="Arial" charset="0"/>
              </a:rPr>
              <a:pPr/>
              <a:t>52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72360" y="1600200"/>
            <a:ext cx="3657600" cy="1752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324760" y="1714500"/>
            <a:ext cx="3352800" cy="7207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ΑΛΜ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064660" y="17526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25" name="Rounded Rectangle 24"/>
          <p:cNvSpPr/>
          <p:nvPr/>
        </p:nvSpPr>
        <p:spPr>
          <a:xfrm>
            <a:off x="2064660" y="19812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26" name="Rounded Rectangle 25"/>
          <p:cNvSpPr/>
          <p:nvPr/>
        </p:nvSpPr>
        <p:spPr>
          <a:xfrm>
            <a:off x="2064660" y="22098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30" name="Rounded Rectangle 29"/>
          <p:cNvSpPr/>
          <p:nvPr/>
        </p:nvSpPr>
        <p:spPr>
          <a:xfrm>
            <a:off x="324760" y="2514600"/>
            <a:ext cx="3352800" cy="7207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ΜΕ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064660" y="26416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400" spc="-100" dirty="0"/>
          </a:p>
        </p:txBody>
      </p:sp>
      <p:sp>
        <p:nvSpPr>
          <p:cNvPr id="33" name="Rounded Rectangle 32"/>
          <p:cNvSpPr/>
          <p:nvPr/>
        </p:nvSpPr>
        <p:spPr>
          <a:xfrm>
            <a:off x="2064660" y="29464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37" name="Rounded Rectangle 36"/>
          <p:cNvSpPr/>
          <p:nvPr/>
        </p:nvSpPr>
        <p:spPr>
          <a:xfrm>
            <a:off x="170773" y="5029200"/>
            <a:ext cx="3659187" cy="1676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Κύρια Μνήμη</a:t>
            </a:r>
            <a:endParaRPr lang="en-US" dirty="0"/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>
          <a:xfrm>
            <a:off x="4038600" y="5029200"/>
            <a:ext cx="5105400" cy="1828800"/>
          </a:xfrm>
          <a:prstGeom prst="rect">
            <a:avLst/>
          </a:prstGeom>
        </p:spPr>
        <p:txBody>
          <a:bodyPr lIns="91429" tIns="45715" rIns="91429" bIns="45715"/>
          <a:lstStyle/>
          <a:p>
            <a:pPr marL="514288" indent="-514288" defTabSz="914290" fontAlgn="auto">
              <a:lnSpc>
                <a:spcPts val="2800"/>
              </a:lnSpc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l-GR" sz="2800" i="1" u="sng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Η Κύρια Μνήμη:</a:t>
            </a:r>
            <a:r>
              <a:rPr lang="el-GR" sz="2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</a:p>
          <a:p>
            <a:pPr marL="444447" indent="-215874" defTabSz="91429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/>
            </a:pPr>
            <a:r>
              <a:rPr lang="el-GR" sz="28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Ταχύτητα: </a:t>
            </a:r>
            <a:r>
              <a:rPr lang="el-GR" sz="2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Μεγάλη</a:t>
            </a:r>
            <a:endParaRPr lang="el-GR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44447" indent="-215874" defTabSz="91429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/>
            </a:pPr>
            <a:r>
              <a:rPr lang="el-GR" sz="28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Χώρος:</a:t>
            </a:r>
            <a:r>
              <a:rPr lang="el-GR" sz="2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Μεγάλος</a:t>
            </a:r>
          </a:p>
        </p:txBody>
      </p:sp>
      <p:sp>
        <p:nvSpPr>
          <p:cNvPr id="38" name="Rectangle 4"/>
          <p:cNvSpPr txBox="1">
            <a:spLocks noChangeArrowheads="1"/>
          </p:cNvSpPr>
          <p:nvPr/>
        </p:nvSpPr>
        <p:spPr>
          <a:xfrm>
            <a:off x="4038600" y="3657600"/>
            <a:ext cx="51054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pPr marL="514288" indent="-514288" defTabSz="914290" fontAlgn="auto">
              <a:lnSpc>
                <a:spcPts val="2800"/>
              </a:lnSpc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l-GR" sz="2800" i="1" u="sng" dirty="0">
                <a:latin typeface="+mn-lt"/>
              </a:rPr>
              <a:t>Η </a:t>
            </a:r>
            <a:r>
              <a:rPr lang="el-GR" sz="2800" b="1" i="1" u="sng" dirty="0">
                <a:latin typeface="+mn-lt"/>
              </a:rPr>
              <a:t>Κρυφή Μνήμη</a:t>
            </a:r>
            <a:r>
              <a:rPr lang="el-GR" sz="2800" i="1" u="sng" dirty="0">
                <a:latin typeface="+mn-lt"/>
              </a:rPr>
              <a:t>:</a:t>
            </a:r>
            <a:r>
              <a:rPr lang="el-GR" sz="2800" dirty="0">
                <a:latin typeface="+mn-lt"/>
              </a:rPr>
              <a:t> </a:t>
            </a:r>
          </a:p>
          <a:p>
            <a:pPr marL="444447" indent="-215874" defTabSz="91429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/>
            </a:pPr>
            <a:r>
              <a:rPr lang="el-GR" sz="2800" i="1" dirty="0">
                <a:latin typeface="+mn-lt"/>
              </a:rPr>
              <a:t>Ταχύτητα:</a:t>
            </a:r>
            <a:r>
              <a:rPr lang="el-GR" sz="2800" dirty="0">
                <a:latin typeface="+mn-lt"/>
              </a:rPr>
              <a:t> Πολύ μεγάλη</a:t>
            </a:r>
          </a:p>
          <a:p>
            <a:pPr marL="444447" indent="-215874" defTabSz="91429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/>
            </a:pPr>
            <a:r>
              <a:rPr lang="el-GR" sz="2800" i="1" dirty="0">
                <a:latin typeface="+mn-lt"/>
              </a:rPr>
              <a:t>Χώρος:</a:t>
            </a:r>
            <a:r>
              <a:rPr lang="el-GR" sz="2800" dirty="0">
                <a:latin typeface="+mn-lt"/>
              </a:rPr>
              <a:t> Μικρός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59660" y="3810000"/>
            <a:ext cx="3659188" cy="838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Κρυφή Μνήμη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0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rot="5400000">
            <a:off x="165894" y="350440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298" name="Group 24"/>
          <p:cNvGrpSpPr>
            <a:grpSpLocks/>
          </p:cNvGrpSpPr>
          <p:nvPr/>
        </p:nvGrpSpPr>
        <p:grpSpPr bwMode="auto">
          <a:xfrm>
            <a:off x="1878013" y="3276600"/>
            <a:ext cx="536575" cy="609600"/>
            <a:chOff x="1751012" y="4724400"/>
            <a:chExt cx="536576" cy="1080000"/>
          </a:xfrm>
        </p:grpSpPr>
        <p:cxnSp>
          <p:nvCxnSpPr>
            <p:cNvPr id="42" name="Straight Connector 41"/>
            <p:cNvCxnSpPr/>
            <p:nvPr/>
          </p:nvCxnSpPr>
          <p:spPr>
            <a:xfrm rot="5400000">
              <a:off x="12118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2880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3657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14419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5181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15943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16705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7467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299" name="Group 33"/>
          <p:cNvGrpSpPr>
            <a:grpSpLocks/>
          </p:cNvGrpSpPr>
          <p:nvPr/>
        </p:nvGrpSpPr>
        <p:grpSpPr bwMode="auto">
          <a:xfrm>
            <a:off x="3670300" y="3200400"/>
            <a:ext cx="152400" cy="622300"/>
            <a:chOff x="3275012" y="4724400"/>
            <a:chExt cx="155576" cy="1080000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2889778" y="5263589"/>
              <a:ext cx="1080000" cy="162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813611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2735823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Κρυφή Μνήμη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191000" y="1570038"/>
            <a:ext cx="4953000" cy="5287962"/>
          </a:xfrm>
        </p:spPr>
        <p:txBody>
          <a:bodyPr/>
          <a:lstStyle/>
          <a:p>
            <a:pPr marL="514288" indent="-514288" fontAlgn="auto">
              <a:lnSpc>
                <a:spcPts val="2800"/>
              </a:lnSpc>
              <a:spcAft>
                <a:spcPts val="600"/>
              </a:spcAft>
              <a:buFont typeface="Wingdings"/>
              <a:buChar char=""/>
              <a:defRPr/>
            </a:pPr>
            <a:r>
              <a:rPr lang="el-GR" sz="2800" dirty="0"/>
              <a:t>Η Κρυφή Μνήμη (</a:t>
            </a:r>
            <a:r>
              <a:rPr lang="en-US" sz="2800" dirty="0"/>
              <a:t>Cache Memory</a:t>
            </a:r>
            <a:r>
              <a:rPr lang="el-GR" sz="2800" dirty="0"/>
              <a:t>) μεσολαβεί </a:t>
            </a:r>
            <a:r>
              <a:rPr lang="el-GR" sz="2800" b="1" dirty="0"/>
              <a:t>μεταξύ ΚΜΕ και Κύριας Μνήμης</a:t>
            </a:r>
            <a:r>
              <a:rPr lang="el-GR" sz="2800" dirty="0"/>
              <a:t>.  </a:t>
            </a:r>
          </a:p>
          <a:p>
            <a:pPr marL="514288" indent="-514288" fontAlgn="auto">
              <a:lnSpc>
                <a:spcPts val="2800"/>
              </a:lnSpc>
              <a:spcAft>
                <a:spcPts val="600"/>
              </a:spcAft>
              <a:buFont typeface="Wingdings"/>
              <a:buChar char=""/>
              <a:defRPr/>
            </a:pPr>
            <a:r>
              <a:rPr lang="el-GR" sz="2800" dirty="0"/>
              <a:t>Είναι Ταχύτερη της Κύριας Μνήμης, αλλά βραδύτερη των Καταχωρητών.</a:t>
            </a:r>
          </a:p>
          <a:p>
            <a:pPr marL="514288" indent="-514288" fontAlgn="auto">
              <a:lnSpc>
                <a:spcPts val="2800"/>
              </a:lnSpc>
              <a:spcAft>
                <a:spcPts val="600"/>
              </a:spcAft>
              <a:buFont typeface="Wingdings"/>
              <a:buChar char=""/>
              <a:defRPr/>
            </a:pPr>
            <a:r>
              <a:rPr lang="el-GR" sz="2800" dirty="0"/>
              <a:t>Ανά πάσα στιγμή περιέχει </a:t>
            </a:r>
            <a:r>
              <a:rPr lang="el-GR" sz="2800" b="1" dirty="0"/>
              <a:t>αντίγραφα θέσεων της Κύριας Μνήμης.  </a:t>
            </a:r>
          </a:p>
          <a:p>
            <a:pPr marL="514288" indent="-514288" fontAlgn="auto">
              <a:lnSpc>
                <a:spcPts val="2800"/>
              </a:lnSpc>
              <a:spcAft>
                <a:spcPts val="600"/>
              </a:spcAft>
              <a:buFont typeface="Wingdings"/>
              <a:buChar char=""/>
              <a:defRPr/>
            </a:pPr>
            <a:r>
              <a:rPr lang="el-GR" sz="2800" dirty="0"/>
              <a:t>Η Κύρια Μνήμη προσπελάζεται </a:t>
            </a:r>
            <a:r>
              <a:rPr lang="el-GR" sz="2800" b="1" dirty="0"/>
              <a:t>μόνο όποτε η ζητούμενη θέση δεν βρίσκεται ήδη στην Κρυφή</a:t>
            </a:r>
            <a:r>
              <a:rPr lang="el-GR" sz="2800" dirty="0"/>
              <a:t>.</a:t>
            </a:r>
          </a:p>
        </p:txBody>
      </p:sp>
      <p:sp>
        <p:nvSpPr>
          <p:cNvPr id="55302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6F88B582-2512-401E-8657-464C4B8E78DB}" type="slidenum">
              <a:rPr lang="en-US">
                <a:latin typeface="Arial" charset="0"/>
                <a:cs typeface="Arial" charset="0"/>
              </a:rPr>
              <a:pPr/>
              <a:t>53</a:t>
            </a:fld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90488" y="4724400"/>
            <a:ext cx="76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304" name="Group 24"/>
          <p:cNvGrpSpPr>
            <a:grpSpLocks/>
          </p:cNvGrpSpPr>
          <p:nvPr/>
        </p:nvGrpSpPr>
        <p:grpSpPr bwMode="auto">
          <a:xfrm>
            <a:off x="1878013" y="4343400"/>
            <a:ext cx="536575" cy="838200"/>
            <a:chOff x="1751012" y="4724400"/>
            <a:chExt cx="536576" cy="108000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12118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2880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13657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4419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5181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15943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6705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17467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305" name="Group 33"/>
          <p:cNvGrpSpPr>
            <a:grpSpLocks/>
          </p:cNvGrpSpPr>
          <p:nvPr/>
        </p:nvGrpSpPr>
        <p:grpSpPr bwMode="auto">
          <a:xfrm>
            <a:off x="3670300" y="4343400"/>
            <a:ext cx="152400" cy="792163"/>
            <a:chOff x="3275012" y="4724400"/>
            <a:chExt cx="155576" cy="1080000"/>
          </a:xfrm>
        </p:grpSpPr>
        <p:cxnSp>
          <p:nvCxnSpPr>
            <p:cNvPr id="19" name="Straight Connector 18"/>
            <p:cNvCxnSpPr/>
            <p:nvPr/>
          </p:nvCxnSpPr>
          <p:spPr>
            <a:xfrm rot="5400000">
              <a:off x="2889778" y="5263590"/>
              <a:ext cx="1080000" cy="162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813610" y="5263590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735822" y="5263590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/>
          <p:cNvSpPr/>
          <p:nvPr/>
        </p:nvSpPr>
        <p:spPr>
          <a:xfrm>
            <a:off x="317500" y="1600200"/>
            <a:ext cx="3657600" cy="1752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69900" y="1714500"/>
            <a:ext cx="3352800" cy="7207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ΑΛΜ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09800" y="17526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25" name="Rounded Rectangle 24"/>
          <p:cNvSpPr/>
          <p:nvPr/>
        </p:nvSpPr>
        <p:spPr>
          <a:xfrm>
            <a:off x="2209800" y="19812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26" name="Rounded Rectangle 25"/>
          <p:cNvSpPr/>
          <p:nvPr/>
        </p:nvSpPr>
        <p:spPr>
          <a:xfrm>
            <a:off x="2209800" y="22098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30" name="Rounded Rectangle 29"/>
          <p:cNvSpPr/>
          <p:nvPr/>
        </p:nvSpPr>
        <p:spPr>
          <a:xfrm>
            <a:off x="469900" y="2514600"/>
            <a:ext cx="3352800" cy="7207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ΜΕ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209800" y="26416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400" spc="-100" dirty="0"/>
          </a:p>
        </p:txBody>
      </p:sp>
      <p:sp>
        <p:nvSpPr>
          <p:cNvPr id="33" name="Rounded Rectangle 32"/>
          <p:cNvSpPr/>
          <p:nvPr/>
        </p:nvSpPr>
        <p:spPr>
          <a:xfrm>
            <a:off x="2209800" y="29464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37" name="Rounded Rectangle 36"/>
          <p:cNvSpPr/>
          <p:nvPr/>
        </p:nvSpPr>
        <p:spPr>
          <a:xfrm>
            <a:off x="315913" y="5029200"/>
            <a:ext cx="3659187" cy="1676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304800" y="3810000"/>
            <a:ext cx="3659188" cy="838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381000" y="3886200"/>
            <a:ext cx="1828800" cy="1828800"/>
            <a:chOff x="381000" y="3886200"/>
            <a:chExt cx="1828800" cy="1828800"/>
          </a:xfrm>
          <a:solidFill>
            <a:schemeClr val="accent1"/>
          </a:solidFill>
        </p:grpSpPr>
        <p:sp>
          <p:nvSpPr>
            <p:cNvPr id="51" name="Snip Single Corner Rectangle 50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55" name="Snip Single Corner Rectangle 54"/>
            <p:cNvSpPr/>
            <p:nvPr/>
          </p:nvSpPr>
          <p:spPr>
            <a:xfrm>
              <a:off x="1752600" y="5410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57" name="Straight Arrow Connector 56"/>
            <p:cNvCxnSpPr>
              <a:stCxn id="51" idx="1"/>
              <a:endCxn id="55" idx="3"/>
            </p:cNvCxnSpPr>
            <p:nvPr/>
          </p:nvCxnSpPr>
          <p:spPr>
            <a:xfrm rot="16200000" flipH="1">
              <a:off x="685800" y="4114800"/>
              <a:ext cx="1219200" cy="13716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33400" y="3886200"/>
            <a:ext cx="914400" cy="2514600"/>
            <a:chOff x="-76200" y="3886200"/>
            <a:chExt cx="914400" cy="2514600"/>
          </a:xfrm>
          <a:solidFill>
            <a:schemeClr val="accent1"/>
          </a:solidFill>
        </p:grpSpPr>
        <p:sp>
          <p:nvSpPr>
            <p:cNvPr id="61" name="Snip Single Corner Rectangle 60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2" name="Snip Single Corner Rectangle 61"/>
            <p:cNvSpPr/>
            <p:nvPr/>
          </p:nvSpPr>
          <p:spPr>
            <a:xfrm>
              <a:off x="-76200" y="60960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63" name="Straight Arrow Connector 62"/>
            <p:cNvCxnSpPr>
              <a:stCxn id="61" idx="1"/>
              <a:endCxn id="62" idx="3"/>
            </p:cNvCxnSpPr>
            <p:nvPr/>
          </p:nvCxnSpPr>
          <p:spPr>
            <a:xfrm rot="5400000">
              <a:off x="-571500" y="4914900"/>
              <a:ext cx="1905000" cy="4572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600200" y="3886200"/>
            <a:ext cx="2133600" cy="2667000"/>
            <a:chOff x="381000" y="3886200"/>
            <a:chExt cx="2133600" cy="2667000"/>
          </a:xfrm>
          <a:solidFill>
            <a:schemeClr val="accent1"/>
          </a:solidFill>
        </p:grpSpPr>
        <p:sp>
          <p:nvSpPr>
            <p:cNvPr id="67" name="Snip Single Corner Rectangle 66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8" name="Snip Single Corner Rectangle 67"/>
            <p:cNvSpPr/>
            <p:nvPr/>
          </p:nvSpPr>
          <p:spPr>
            <a:xfrm>
              <a:off x="2057400" y="62484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69" name="Straight Arrow Connector 68"/>
            <p:cNvCxnSpPr>
              <a:stCxn id="67" idx="1"/>
              <a:endCxn id="68" idx="3"/>
            </p:cNvCxnSpPr>
            <p:nvPr/>
          </p:nvCxnSpPr>
          <p:spPr>
            <a:xfrm rot="16200000" flipH="1">
              <a:off x="419100" y="4381500"/>
              <a:ext cx="2057400" cy="16764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990600" y="4267200"/>
            <a:ext cx="495300" cy="2362200"/>
            <a:chOff x="381000" y="3886200"/>
            <a:chExt cx="495300" cy="2362200"/>
          </a:xfrm>
          <a:solidFill>
            <a:schemeClr val="accent1"/>
          </a:solidFill>
        </p:grpSpPr>
        <p:sp>
          <p:nvSpPr>
            <p:cNvPr id="81" name="Snip Single Corner Rectangle 80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2" name="Snip Single Corner Rectangle 81"/>
            <p:cNvSpPr/>
            <p:nvPr/>
          </p:nvSpPr>
          <p:spPr>
            <a:xfrm>
              <a:off x="419100" y="59436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83" name="Straight Arrow Connector 82"/>
            <p:cNvCxnSpPr>
              <a:stCxn id="81" idx="1"/>
              <a:endCxn id="82" idx="3"/>
            </p:cNvCxnSpPr>
            <p:nvPr/>
          </p:nvCxnSpPr>
          <p:spPr>
            <a:xfrm rot="16200000" flipH="1">
              <a:off x="-247650" y="5048250"/>
              <a:ext cx="1752600" cy="381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381000" y="4267200"/>
            <a:ext cx="1371600" cy="1752600"/>
            <a:chOff x="381000" y="3886200"/>
            <a:chExt cx="1371600" cy="1752600"/>
          </a:xfrm>
          <a:solidFill>
            <a:schemeClr val="accent1"/>
          </a:solidFill>
        </p:grpSpPr>
        <p:sp>
          <p:nvSpPr>
            <p:cNvPr id="85" name="Snip Single Corner Rectangle 84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6" name="Snip Single Corner Rectangle 85"/>
            <p:cNvSpPr/>
            <p:nvPr/>
          </p:nvSpPr>
          <p:spPr>
            <a:xfrm>
              <a:off x="1295400" y="53340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87" name="Straight Arrow Connector 86"/>
            <p:cNvCxnSpPr>
              <a:stCxn id="85" idx="1"/>
              <a:endCxn id="86" idx="3"/>
            </p:cNvCxnSpPr>
            <p:nvPr/>
          </p:nvCxnSpPr>
          <p:spPr>
            <a:xfrm rot="16200000" flipH="1">
              <a:off x="495300" y="4305300"/>
              <a:ext cx="1143000" cy="9144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1828800" y="3886200"/>
            <a:ext cx="2057400" cy="2438400"/>
            <a:chOff x="-1219200" y="3886200"/>
            <a:chExt cx="2057400" cy="2438400"/>
          </a:xfrm>
          <a:solidFill>
            <a:schemeClr val="accent1"/>
          </a:solidFill>
        </p:grpSpPr>
        <p:sp>
          <p:nvSpPr>
            <p:cNvPr id="89" name="Snip Single Corner Rectangle 88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0" name="Snip Single Corner Rectangle 89"/>
            <p:cNvSpPr/>
            <p:nvPr/>
          </p:nvSpPr>
          <p:spPr>
            <a:xfrm>
              <a:off x="-1219200" y="60198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91" name="Straight Arrow Connector 90"/>
            <p:cNvCxnSpPr>
              <a:stCxn id="89" idx="1"/>
              <a:endCxn id="90" idx="3"/>
            </p:cNvCxnSpPr>
            <p:nvPr/>
          </p:nvCxnSpPr>
          <p:spPr>
            <a:xfrm rot="5400000">
              <a:off x="-1104900" y="4305300"/>
              <a:ext cx="1828800" cy="16002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457200" y="3886200"/>
            <a:ext cx="2209800" cy="1524000"/>
            <a:chOff x="-1371600" y="3886200"/>
            <a:chExt cx="2209800" cy="1524000"/>
          </a:xfrm>
          <a:solidFill>
            <a:schemeClr val="accent1"/>
          </a:solidFill>
        </p:grpSpPr>
        <p:sp>
          <p:nvSpPr>
            <p:cNvPr id="97" name="Snip Single Corner Rectangle 96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8" name="Snip Single Corner Rectangle 97"/>
            <p:cNvSpPr/>
            <p:nvPr/>
          </p:nvSpPr>
          <p:spPr>
            <a:xfrm>
              <a:off x="-1371600" y="51054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99" name="Straight Arrow Connector 98"/>
            <p:cNvCxnSpPr>
              <a:stCxn id="97" idx="1"/>
              <a:endCxn id="98" idx="3"/>
            </p:cNvCxnSpPr>
            <p:nvPr/>
          </p:nvCxnSpPr>
          <p:spPr>
            <a:xfrm rot="5400000">
              <a:off x="-723900" y="3771900"/>
              <a:ext cx="914400" cy="17526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2603500" y="3886200"/>
            <a:ext cx="673100" cy="1485900"/>
            <a:chOff x="165100" y="3886200"/>
            <a:chExt cx="673100" cy="1485900"/>
          </a:xfrm>
          <a:solidFill>
            <a:schemeClr val="accent1"/>
          </a:solidFill>
        </p:grpSpPr>
        <p:sp>
          <p:nvSpPr>
            <p:cNvPr id="93" name="Snip Single Corner Rectangle 92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95" name="Straight Arrow Connector 94"/>
            <p:cNvCxnSpPr>
              <a:stCxn id="93" idx="1"/>
              <a:endCxn id="94" idx="3"/>
            </p:cNvCxnSpPr>
            <p:nvPr/>
          </p:nvCxnSpPr>
          <p:spPr>
            <a:xfrm rot="5400000">
              <a:off x="63500" y="4521200"/>
              <a:ext cx="876300" cy="2159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Snip Single Corner Rectangle 93"/>
            <p:cNvSpPr/>
            <p:nvPr/>
          </p:nvSpPr>
          <p:spPr>
            <a:xfrm>
              <a:off x="165100" y="50673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819400" y="4267200"/>
            <a:ext cx="1066800" cy="1676400"/>
            <a:chOff x="381000" y="3886200"/>
            <a:chExt cx="1066800" cy="1676400"/>
          </a:xfrm>
          <a:solidFill>
            <a:schemeClr val="accent1"/>
          </a:solidFill>
        </p:grpSpPr>
        <p:sp>
          <p:nvSpPr>
            <p:cNvPr id="108" name="Snip Single Corner Rectangle 107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09" name="Snip Single Corner Rectangle 108"/>
            <p:cNvSpPr/>
            <p:nvPr/>
          </p:nvSpPr>
          <p:spPr>
            <a:xfrm>
              <a:off x="990600" y="52578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110" name="Straight Arrow Connector 109"/>
            <p:cNvCxnSpPr>
              <a:stCxn id="108" idx="1"/>
              <a:endCxn id="109" idx="3"/>
            </p:cNvCxnSpPr>
            <p:nvPr/>
          </p:nvCxnSpPr>
          <p:spPr>
            <a:xfrm rot="16200000" flipH="1">
              <a:off x="381000" y="4419600"/>
              <a:ext cx="1066800" cy="6096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2209800" y="4267200"/>
            <a:ext cx="1676400" cy="2400300"/>
            <a:chOff x="-838200" y="3886200"/>
            <a:chExt cx="1676400" cy="2400300"/>
          </a:xfrm>
          <a:solidFill>
            <a:schemeClr val="accent1"/>
          </a:solidFill>
        </p:grpSpPr>
        <p:sp>
          <p:nvSpPr>
            <p:cNvPr id="112" name="Snip Single Corner Rectangle 111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13" name="Snip Single Corner Rectangle 112"/>
            <p:cNvSpPr/>
            <p:nvPr/>
          </p:nvSpPr>
          <p:spPr>
            <a:xfrm>
              <a:off x="-838200" y="59817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114" name="Straight Arrow Connector 113"/>
            <p:cNvCxnSpPr>
              <a:stCxn id="112" idx="1"/>
              <a:endCxn id="113" idx="3"/>
            </p:cNvCxnSpPr>
            <p:nvPr/>
          </p:nvCxnSpPr>
          <p:spPr>
            <a:xfrm rot="5400000">
              <a:off x="-895350" y="4476750"/>
              <a:ext cx="1790700" cy="12192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600200" y="4267200"/>
            <a:ext cx="1676400" cy="1905000"/>
            <a:chOff x="381000" y="3886200"/>
            <a:chExt cx="1676400" cy="1905000"/>
          </a:xfrm>
          <a:solidFill>
            <a:schemeClr val="accent1"/>
          </a:solidFill>
        </p:grpSpPr>
        <p:sp>
          <p:nvSpPr>
            <p:cNvPr id="77" name="Snip Single Corner Rectangle 76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8" name="Snip Single Corner Rectangle 77"/>
            <p:cNvSpPr/>
            <p:nvPr/>
          </p:nvSpPr>
          <p:spPr>
            <a:xfrm>
              <a:off x="1600200" y="54864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79" name="Straight Arrow Connector 78"/>
            <p:cNvCxnSpPr>
              <a:stCxn id="77" idx="1"/>
              <a:endCxn id="78" idx="3"/>
            </p:cNvCxnSpPr>
            <p:nvPr/>
          </p:nvCxnSpPr>
          <p:spPr>
            <a:xfrm rot="16200000" flipH="1">
              <a:off x="571500" y="4229100"/>
              <a:ext cx="1295400" cy="12192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2209800" y="4267200"/>
            <a:ext cx="508000" cy="1549400"/>
            <a:chOff x="381000" y="3886200"/>
            <a:chExt cx="508000" cy="1549400"/>
          </a:xfrm>
          <a:solidFill>
            <a:schemeClr val="accent1"/>
          </a:solidFill>
        </p:grpSpPr>
        <p:cxnSp>
          <p:nvCxnSpPr>
            <p:cNvPr id="74" name="Straight Arrow Connector 73"/>
            <p:cNvCxnSpPr>
              <a:stCxn id="72" idx="1"/>
              <a:endCxn id="73" idx="3"/>
            </p:cNvCxnSpPr>
            <p:nvPr/>
          </p:nvCxnSpPr>
          <p:spPr>
            <a:xfrm rot="16200000" flipH="1">
              <a:off x="165100" y="4635500"/>
              <a:ext cx="939800" cy="508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Snip Single Corner Rectangle 71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3" name="Snip Single Corner Rectangle 72"/>
            <p:cNvSpPr/>
            <p:nvPr/>
          </p:nvSpPr>
          <p:spPr>
            <a:xfrm>
              <a:off x="431800" y="51308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126" name="TextBox 125"/>
          <p:cNvSpPr txBox="1"/>
          <p:nvPr/>
        </p:nvSpPr>
        <p:spPr>
          <a:xfrm rot="16200000">
            <a:off x="-334168" y="5702455"/>
            <a:ext cx="954085" cy="461655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l-GR" b="1" dirty="0">
                <a:latin typeface="+mn-lt"/>
              </a:rPr>
              <a:t>Κύρια</a:t>
            </a:r>
            <a:endParaRPr lang="en-US" sz="2000" b="1" dirty="0">
              <a:latin typeface="+mn-lt"/>
            </a:endParaRPr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-390273" y="3980811"/>
            <a:ext cx="1066295" cy="461655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l-GR" b="1" dirty="0">
                <a:latin typeface="+mn-lt"/>
              </a:rPr>
              <a:t>Κρυφή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43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rot="5400000">
            <a:off x="165894" y="350440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322" name="Group 24"/>
          <p:cNvGrpSpPr>
            <a:grpSpLocks/>
          </p:cNvGrpSpPr>
          <p:nvPr/>
        </p:nvGrpSpPr>
        <p:grpSpPr bwMode="auto">
          <a:xfrm>
            <a:off x="1878013" y="3276600"/>
            <a:ext cx="536575" cy="609600"/>
            <a:chOff x="1751012" y="4724400"/>
            <a:chExt cx="536576" cy="1080000"/>
          </a:xfrm>
        </p:grpSpPr>
        <p:cxnSp>
          <p:nvCxnSpPr>
            <p:cNvPr id="42" name="Straight Connector 41"/>
            <p:cNvCxnSpPr/>
            <p:nvPr/>
          </p:nvCxnSpPr>
          <p:spPr>
            <a:xfrm rot="5400000">
              <a:off x="12118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2880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3657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14419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5181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15943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16705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7467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23" name="Group 33"/>
          <p:cNvGrpSpPr>
            <a:grpSpLocks/>
          </p:cNvGrpSpPr>
          <p:nvPr/>
        </p:nvGrpSpPr>
        <p:grpSpPr bwMode="auto">
          <a:xfrm>
            <a:off x="3670300" y="3200400"/>
            <a:ext cx="152400" cy="622300"/>
            <a:chOff x="3275012" y="4724400"/>
            <a:chExt cx="155576" cy="1080000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2889778" y="5263589"/>
              <a:ext cx="1080000" cy="162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813611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2735823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Κρυφή Μνήμη: Ανάγνωση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191000" y="1570038"/>
            <a:ext cx="4953000" cy="5287962"/>
          </a:xfrm>
        </p:spPr>
        <p:txBody>
          <a:bodyPr/>
          <a:lstStyle/>
          <a:p>
            <a:pPr marL="0">
              <a:lnSpc>
                <a:spcPts val="28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sz="2500" dirty="0"/>
              <a:t>Κατά την Ανάγνωση μιας λέξης:</a:t>
            </a:r>
          </a:p>
          <a:p>
            <a:pPr marL="0">
              <a:lnSpc>
                <a:spcPts val="28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sz="2500" dirty="0"/>
              <a:t>Η ΚΜΕ </a:t>
            </a:r>
            <a:r>
              <a:rPr lang="el-GR" sz="2500" b="1" dirty="0"/>
              <a:t>πρώτα αναζητάει τη Λέξη στην Κρυφή Μνήμη</a:t>
            </a:r>
            <a:r>
              <a:rPr lang="el-GR" sz="2500" dirty="0"/>
              <a:t>, όχι στην Κύρια.</a:t>
            </a:r>
          </a:p>
          <a:p>
            <a:pPr marL="0">
              <a:lnSpc>
                <a:spcPts val="28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sz="2500" dirty="0"/>
              <a:t>Αν η Λέξη υπάρχει ήδη στην Κρυφή Μνήμη, επιστρέφεται.</a:t>
            </a:r>
          </a:p>
          <a:p>
            <a:pPr marL="0">
              <a:lnSpc>
                <a:spcPts val="28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sz="2500" dirty="0"/>
              <a:t>Αν όχι τότε…… </a:t>
            </a:r>
          </a:p>
        </p:txBody>
      </p:sp>
      <p:sp>
        <p:nvSpPr>
          <p:cNvPr id="56326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DF50B63B-10BB-4126-B9BA-7CCD4EC9E790}" type="slidenum">
              <a:rPr lang="en-US">
                <a:latin typeface="Arial" charset="0"/>
                <a:cs typeface="Arial" charset="0"/>
              </a:rPr>
              <a:pPr/>
              <a:t>54</a:t>
            </a:fld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90488" y="4724400"/>
            <a:ext cx="76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328" name="Group 24"/>
          <p:cNvGrpSpPr>
            <a:grpSpLocks/>
          </p:cNvGrpSpPr>
          <p:nvPr/>
        </p:nvGrpSpPr>
        <p:grpSpPr bwMode="auto">
          <a:xfrm>
            <a:off x="1878013" y="4343400"/>
            <a:ext cx="536575" cy="838200"/>
            <a:chOff x="1751012" y="4724400"/>
            <a:chExt cx="536576" cy="108000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12118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2880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13657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4419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5181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15943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6705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17467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29" name="Group 33"/>
          <p:cNvGrpSpPr>
            <a:grpSpLocks/>
          </p:cNvGrpSpPr>
          <p:nvPr/>
        </p:nvGrpSpPr>
        <p:grpSpPr bwMode="auto">
          <a:xfrm>
            <a:off x="3670300" y="4343400"/>
            <a:ext cx="152400" cy="792163"/>
            <a:chOff x="3275012" y="4724400"/>
            <a:chExt cx="155576" cy="1080000"/>
          </a:xfrm>
        </p:grpSpPr>
        <p:cxnSp>
          <p:nvCxnSpPr>
            <p:cNvPr id="19" name="Straight Connector 18"/>
            <p:cNvCxnSpPr/>
            <p:nvPr/>
          </p:nvCxnSpPr>
          <p:spPr>
            <a:xfrm rot="5400000">
              <a:off x="2889778" y="5263590"/>
              <a:ext cx="1080000" cy="162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813610" y="5263590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735822" y="5263590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/>
          <p:cNvSpPr/>
          <p:nvPr/>
        </p:nvSpPr>
        <p:spPr>
          <a:xfrm>
            <a:off x="317500" y="1600200"/>
            <a:ext cx="3657600" cy="1752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69900" y="1714500"/>
            <a:ext cx="3352800" cy="7207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ΑΛΜ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09800" y="17526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25" name="Rounded Rectangle 24"/>
          <p:cNvSpPr/>
          <p:nvPr/>
        </p:nvSpPr>
        <p:spPr>
          <a:xfrm>
            <a:off x="2209800" y="19812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26" name="Rounded Rectangle 25"/>
          <p:cNvSpPr/>
          <p:nvPr/>
        </p:nvSpPr>
        <p:spPr>
          <a:xfrm>
            <a:off x="2209800" y="22098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30" name="Rounded Rectangle 29"/>
          <p:cNvSpPr/>
          <p:nvPr/>
        </p:nvSpPr>
        <p:spPr>
          <a:xfrm>
            <a:off x="469900" y="2514600"/>
            <a:ext cx="3352800" cy="7207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ΜΕ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209800" y="26416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400" spc="-100" dirty="0"/>
          </a:p>
        </p:txBody>
      </p:sp>
      <p:sp>
        <p:nvSpPr>
          <p:cNvPr id="33" name="Rounded Rectangle 32"/>
          <p:cNvSpPr/>
          <p:nvPr/>
        </p:nvSpPr>
        <p:spPr>
          <a:xfrm>
            <a:off x="2209800" y="29464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37" name="Rounded Rectangle 36"/>
          <p:cNvSpPr/>
          <p:nvPr/>
        </p:nvSpPr>
        <p:spPr>
          <a:xfrm>
            <a:off x="315913" y="5029200"/>
            <a:ext cx="3659187" cy="1676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304800" y="3810000"/>
            <a:ext cx="3659188" cy="838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grpSp>
        <p:nvGrpSpPr>
          <p:cNvPr id="6" name="Group 58"/>
          <p:cNvGrpSpPr/>
          <p:nvPr/>
        </p:nvGrpSpPr>
        <p:grpSpPr>
          <a:xfrm>
            <a:off x="381000" y="3886200"/>
            <a:ext cx="1828800" cy="1828800"/>
            <a:chOff x="381000" y="3886200"/>
            <a:chExt cx="1828800" cy="1828800"/>
          </a:xfrm>
          <a:solidFill>
            <a:schemeClr val="accent1"/>
          </a:solidFill>
        </p:grpSpPr>
        <p:sp>
          <p:nvSpPr>
            <p:cNvPr id="51" name="Snip Single Corner Rectangle 50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55" name="Snip Single Corner Rectangle 54"/>
            <p:cNvSpPr/>
            <p:nvPr/>
          </p:nvSpPr>
          <p:spPr>
            <a:xfrm>
              <a:off x="1752600" y="5410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57" name="Straight Arrow Connector 56"/>
            <p:cNvCxnSpPr>
              <a:stCxn id="51" idx="1"/>
              <a:endCxn id="55" idx="3"/>
            </p:cNvCxnSpPr>
            <p:nvPr/>
          </p:nvCxnSpPr>
          <p:spPr>
            <a:xfrm rot="16200000" flipH="1">
              <a:off x="685800" y="4114800"/>
              <a:ext cx="1219200" cy="13716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9"/>
          <p:cNvGrpSpPr/>
          <p:nvPr/>
        </p:nvGrpSpPr>
        <p:grpSpPr>
          <a:xfrm>
            <a:off x="533400" y="3886200"/>
            <a:ext cx="914400" cy="2514600"/>
            <a:chOff x="-76200" y="3886200"/>
            <a:chExt cx="914400" cy="2514600"/>
          </a:xfrm>
          <a:solidFill>
            <a:schemeClr val="accent1"/>
          </a:solidFill>
        </p:grpSpPr>
        <p:sp>
          <p:nvSpPr>
            <p:cNvPr id="61" name="Snip Single Corner Rectangle 60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2" name="Snip Single Corner Rectangle 61"/>
            <p:cNvSpPr/>
            <p:nvPr/>
          </p:nvSpPr>
          <p:spPr>
            <a:xfrm>
              <a:off x="-76200" y="60960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63" name="Straight Arrow Connector 62"/>
            <p:cNvCxnSpPr>
              <a:stCxn id="61" idx="1"/>
              <a:endCxn id="62" idx="3"/>
            </p:cNvCxnSpPr>
            <p:nvPr/>
          </p:nvCxnSpPr>
          <p:spPr>
            <a:xfrm rot="5400000">
              <a:off x="-571500" y="4914900"/>
              <a:ext cx="1905000" cy="4572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65"/>
          <p:cNvGrpSpPr/>
          <p:nvPr/>
        </p:nvGrpSpPr>
        <p:grpSpPr>
          <a:xfrm>
            <a:off x="1600200" y="3886200"/>
            <a:ext cx="2133600" cy="2667000"/>
            <a:chOff x="381000" y="3886200"/>
            <a:chExt cx="2133600" cy="2667000"/>
          </a:xfrm>
          <a:solidFill>
            <a:schemeClr val="accent1"/>
          </a:solidFill>
        </p:grpSpPr>
        <p:sp>
          <p:nvSpPr>
            <p:cNvPr id="67" name="Snip Single Corner Rectangle 66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8" name="Snip Single Corner Rectangle 67"/>
            <p:cNvSpPr/>
            <p:nvPr/>
          </p:nvSpPr>
          <p:spPr>
            <a:xfrm>
              <a:off x="2057400" y="62484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69" name="Straight Arrow Connector 68"/>
            <p:cNvCxnSpPr>
              <a:stCxn id="67" idx="1"/>
              <a:endCxn id="68" idx="3"/>
            </p:cNvCxnSpPr>
            <p:nvPr/>
          </p:nvCxnSpPr>
          <p:spPr>
            <a:xfrm rot="16200000" flipH="1">
              <a:off x="419100" y="4381500"/>
              <a:ext cx="2057400" cy="16764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79"/>
          <p:cNvGrpSpPr/>
          <p:nvPr/>
        </p:nvGrpSpPr>
        <p:grpSpPr>
          <a:xfrm>
            <a:off x="990600" y="4267200"/>
            <a:ext cx="495300" cy="2362200"/>
            <a:chOff x="381000" y="3886200"/>
            <a:chExt cx="495300" cy="2362200"/>
          </a:xfrm>
          <a:solidFill>
            <a:schemeClr val="accent1"/>
          </a:solidFill>
        </p:grpSpPr>
        <p:sp>
          <p:nvSpPr>
            <p:cNvPr id="81" name="Snip Single Corner Rectangle 80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2" name="Snip Single Corner Rectangle 81"/>
            <p:cNvSpPr/>
            <p:nvPr/>
          </p:nvSpPr>
          <p:spPr>
            <a:xfrm>
              <a:off x="419100" y="59436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83" name="Straight Arrow Connector 82"/>
            <p:cNvCxnSpPr>
              <a:stCxn id="81" idx="1"/>
              <a:endCxn id="82" idx="3"/>
            </p:cNvCxnSpPr>
            <p:nvPr/>
          </p:nvCxnSpPr>
          <p:spPr>
            <a:xfrm rot="16200000" flipH="1">
              <a:off x="-247650" y="5048250"/>
              <a:ext cx="1752600" cy="381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83"/>
          <p:cNvGrpSpPr/>
          <p:nvPr/>
        </p:nvGrpSpPr>
        <p:grpSpPr>
          <a:xfrm>
            <a:off x="381000" y="4267200"/>
            <a:ext cx="1371600" cy="1752600"/>
            <a:chOff x="381000" y="3886200"/>
            <a:chExt cx="1371600" cy="1752600"/>
          </a:xfrm>
          <a:solidFill>
            <a:schemeClr val="accent1"/>
          </a:solidFill>
        </p:grpSpPr>
        <p:sp>
          <p:nvSpPr>
            <p:cNvPr id="85" name="Snip Single Corner Rectangle 84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6" name="Snip Single Corner Rectangle 85"/>
            <p:cNvSpPr/>
            <p:nvPr/>
          </p:nvSpPr>
          <p:spPr>
            <a:xfrm>
              <a:off x="1295400" y="53340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87" name="Straight Arrow Connector 86"/>
            <p:cNvCxnSpPr>
              <a:stCxn id="85" idx="1"/>
              <a:endCxn id="86" idx="3"/>
            </p:cNvCxnSpPr>
            <p:nvPr/>
          </p:nvCxnSpPr>
          <p:spPr>
            <a:xfrm rot="16200000" flipH="1">
              <a:off x="495300" y="4305300"/>
              <a:ext cx="1143000" cy="9144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87"/>
          <p:cNvGrpSpPr/>
          <p:nvPr/>
        </p:nvGrpSpPr>
        <p:grpSpPr>
          <a:xfrm>
            <a:off x="1828800" y="3886200"/>
            <a:ext cx="2057400" cy="2438400"/>
            <a:chOff x="-1219200" y="3886200"/>
            <a:chExt cx="2057400" cy="2438400"/>
          </a:xfrm>
          <a:solidFill>
            <a:schemeClr val="accent1"/>
          </a:solidFill>
        </p:grpSpPr>
        <p:sp>
          <p:nvSpPr>
            <p:cNvPr id="89" name="Snip Single Corner Rectangle 88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0" name="Snip Single Corner Rectangle 89"/>
            <p:cNvSpPr/>
            <p:nvPr/>
          </p:nvSpPr>
          <p:spPr>
            <a:xfrm>
              <a:off x="-1219200" y="60198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91" name="Straight Arrow Connector 90"/>
            <p:cNvCxnSpPr>
              <a:stCxn id="89" idx="1"/>
              <a:endCxn id="90" idx="3"/>
            </p:cNvCxnSpPr>
            <p:nvPr/>
          </p:nvCxnSpPr>
          <p:spPr>
            <a:xfrm rot="5400000">
              <a:off x="-1104900" y="4305300"/>
              <a:ext cx="1828800" cy="16002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95"/>
          <p:cNvGrpSpPr/>
          <p:nvPr/>
        </p:nvGrpSpPr>
        <p:grpSpPr>
          <a:xfrm>
            <a:off x="457200" y="3886200"/>
            <a:ext cx="2209800" cy="1524000"/>
            <a:chOff x="-1371600" y="3886200"/>
            <a:chExt cx="2209800" cy="1524000"/>
          </a:xfrm>
          <a:solidFill>
            <a:schemeClr val="accent1"/>
          </a:solidFill>
        </p:grpSpPr>
        <p:sp>
          <p:nvSpPr>
            <p:cNvPr id="97" name="Snip Single Corner Rectangle 96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8" name="Snip Single Corner Rectangle 97"/>
            <p:cNvSpPr/>
            <p:nvPr/>
          </p:nvSpPr>
          <p:spPr>
            <a:xfrm>
              <a:off x="-1371600" y="51054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99" name="Straight Arrow Connector 98"/>
            <p:cNvCxnSpPr>
              <a:stCxn id="97" idx="1"/>
              <a:endCxn id="98" idx="3"/>
            </p:cNvCxnSpPr>
            <p:nvPr/>
          </p:nvCxnSpPr>
          <p:spPr>
            <a:xfrm rot="5400000">
              <a:off x="-723900" y="3771900"/>
              <a:ext cx="914400" cy="17526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91"/>
          <p:cNvGrpSpPr/>
          <p:nvPr/>
        </p:nvGrpSpPr>
        <p:grpSpPr>
          <a:xfrm>
            <a:off x="2603500" y="3886200"/>
            <a:ext cx="673100" cy="1485900"/>
            <a:chOff x="165100" y="3886200"/>
            <a:chExt cx="673100" cy="1485900"/>
          </a:xfrm>
          <a:solidFill>
            <a:schemeClr val="accent1"/>
          </a:solidFill>
        </p:grpSpPr>
        <p:sp>
          <p:nvSpPr>
            <p:cNvPr id="93" name="Snip Single Corner Rectangle 92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95" name="Straight Arrow Connector 94"/>
            <p:cNvCxnSpPr>
              <a:stCxn id="93" idx="1"/>
              <a:endCxn id="94" idx="3"/>
            </p:cNvCxnSpPr>
            <p:nvPr/>
          </p:nvCxnSpPr>
          <p:spPr>
            <a:xfrm rot="5400000">
              <a:off x="63500" y="4521200"/>
              <a:ext cx="876300" cy="2159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Snip Single Corner Rectangle 93"/>
            <p:cNvSpPr/>
            <p:nvPr/>
          </p:nvSpPr>
          <p:spPr>
            <a:xfrm>
              <a:off x="165100" y="50673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108" name="Snip Single Corner Rectangle 107"/>
          <p:cNvSpPr/>
          <p:nvPr/>
        </p:nvSpPr>
        <p:spPr>
          <a:xfrm>
            <a:off x="2819400" y="4267200"/>
            <a:ext cx="457200" cy="304800"/>
          </a:xfrm>
          <a:prstGeom prst="snip1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9" name="Snip Single Corner Rectangle 108"/>
          <p:cNvSpPr/>
          <p:nvPr/>
        </p:nvSpPr>
        <p:spPr>
          <a:xfrm>
            <a:off x="3429000" y="5638800"/>
            <a:ext cx="457200" cy="304800"/>
          </a:xfrm>
          <a:prstGeom prst="snip1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110" name="Straight Arrow Connector 109"/>
          <p:cNvCxnSpPr>
            <a:stCxn id="108" idx="1"/>
            <a:endCxn id="109" idx="3"/>
          </p:cNvCxnSpPr>
          <p:nvPr/>
        </p:nvCxnSpPr>
        <p:spPr>
          <a:xfrm rot="16200000" flipH="1">
            <a:off x="2819400" y="4800600"/>
            <a:ext cx="1066800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Snip Single Corner Rectangle 76"/>
          <p:cNvSpPr/>
          <p:nvPr/>
        </p:nvSpPr>
        <p:spPr>
          <a:xfrm>
            <a:off x="1600200" y="4267200"/>
            <a:ext cx="457200" cy="304800"/>
          </a:xfrm>
          <a:prstGeom prst="snip1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8" name="Snip Single Corner Rectangle 77"/>
          <p:cNvSpPr/>
          <p:nvPr/>
        </p:nvSpPr>
        <p:spPr>
          <a:xfrm>
            <a:off x="2819400" y="5867400"/>
            <a:ext cx="457200" cy="304800"/>
          </a:xfrm>
          <a:prstGeom prst="snip1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79" name="Straight Arrow Connector 78"/>
          <p:cNvCxnSpPr>
            <a:stCxn id="77" idx="1"/>
            <a:endCxn id="78" idx="3"/>
          </p:cNvCxnSpPr>
          <p:nvPr/>
        </p:nvCxnSpPr>
        <p:spPr>
          <a:xfrm rot="16200000" flipH="1">
            <a:off x="1790700" y="4610100"/>
            <a:ext cx="1295400" cy="1219200"/>
          </a:xfrm>
          <a:prstGeom prst="straightConnector1">
            <a:avLst/>
          </a:prstGeom>
          <a:solidFill>
            <a:schemeClr val="accent1"/>
          </a:solidFill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 rot="16200000">
            <a:off x="-334168" y="5702455"/>
            <a:ext cx="954085" cy="461655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l-GR" b="1" dirty="0">
                <a:latin typeface="+mn-lt"/>
              </a:rPr>
              <a:t>Κύρια</a:t>
            </a:r>
            <a:endParaRPr lang="en-US" b="1" dirty="0">
              <a:latin typeface="+mn-lt"/>
            </a:endParaRPr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-390273" y="3980811"/>
            <a:ext cx="1066295" cy="461655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l-GR" b="1" dirty="0">
                <a:latin typeface="+mn-lt"/>
              </a:rPr>
              <a:t>Κρυφή</a:t>
            </a:r>
            <a:endParaRPr lang="en-US" b="1" dirty="0">
              <a:latin typeface="+mn-lt"/>
            </a:endParaRPr>
          </a:p>
        </p:txBody>
      </p:sp>
      <p:sp>
        <p:nvSpPr>
          <p:cNvPr id="96" name="Down Arrow 95"/>
          <p:cNvSpPr/>
          <p:nvPr/>
        </p:nvSpPr>
        <p:spPr>
          <a:xfrm>
            <a:off x="482600" y="3324225"/>
            <a:ext cx="228600" cy="46831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01" name="Down Arrow 100"/>
          <p:cNvSpPr/>
          <p:nvPr/>
        </p:nvSpPr>
        <p:spPr>
          <a:xfrm rot="10800000">
            <a:off x="1905000" y="3327400"/>
            <a:ext cx="228600" cy="46831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02" name="Down Arrow 101"/>
          <p:cNvSpPr/>
          <p:nvPr/>
        </p:nvSpPr>
        <p:spPr>
          <a:xfrm>
            <a:off x="3429000" y="3341688"/>
            <a:ext cx="228600" cy="46831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209800" y="4267200"/>
            <a:ext cx="1676400" cy="2400300"/>
            <a:chOff x="-838200" y="3886200"/>
            <a:chExt cx="1676400" cy="2400300"/>
          </a:xfrm>
          <a:solidFill>
            <a:schemeClr val="accent1"/>
          </a:solidFill>
        </p:grpSpPr>
        <p:sp>
          <p:nvSpPr>
            <p:cNvPr id="115" name="Snip Single Corner Rectangle 114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16" name="Snip Single Corner Rectangle 115"/>
            <p:cNvSpPr/>
            <p:nvPr/>
          </p:nvSpPr>
          <p:spPr>
            <a:xfrm>
              <a:off x="-838200" y="59817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117" name="Straight Arrow Connector 116"/>
            <p:cNvCxnSpPr>
              <a:stCxn id="115" idx="1"/>
              <a:endCxn id="116" idx="3"/>
            </p:cNvCxnSpPr>
            <p:nvPr/>
          </p:nvCxnSpPr>
          <p:spPr>
            <a:xfrm rot="5400000">
              <a:off x="-895350" y="4476750"/>
              <a:ext cx="1790700" cy="12192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2209800" y="4267200"/>
            <a:ext cx="508000" cy="1549400"/>
            <a:chOff x="381000" y="3886200"/>
            <a:chExt cx="508000" cy="1549400"/>
          </a:xfrm>
          <a:solidFill>
            <a:schemeClr val="accent1"/>
          </a:solidFill>
        </p:grpSpPr>
        <p:cxnSp>
          <p:nvCxnSpPr>
            <p:cNvPr id="119" name="Straight Arrow Connector 118"/>
            <p:cNvCxnSpPr>
              <a:stCxn id="120" idx="1"/>
              <a:endCxn id="121" idx="3"/>
            </p:cNvCxnSpPr>
            <p:nvPr/>
          </p:nvCxnSpPr>
          <p:spPr>
            <a:xfrm rot="16200000" flipH="1">
              <a:off x="165100" y="4635500"/>
              <a:ext cx="939800" cy="508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Snip Single Corner Rectangle 119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21" name="Snip Single Corner Rectangle 120"/>
            <p:cNvSpPr/>
            <p:nvPr/>
          </p:nvSpPr>
          <p:spPr>
            <a:xfrm>
              <a:off x="431800" y="51308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11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1" grpId="0" animBg="1"/>
      <p:bldP spid="101" grpId="1" animBg="1"/>
      <p:bldP spid="10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rot="5400000">
            <a:off x="165894" y="350440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346" name="Group 24"/>
          <p:cNvGrpSpPr>
            <a:grpSpLocks/>
          </p:cNvGrpSpPr>
          <p:nvPr/>
        </p:nvGrpSpPr>
        <p:grpSpPr bwMode="auto">
          <a:xfrm>
            <a:off x="1878013" y="3276600"/>
            <a:ext cx="536575" cy="609600"/>
            <a:chOff x="1751012" y="4724400"/>
            <a:chExt cx="536576" cy="1080000"/>
          </a:xfrm>
        </p:grpSpPr>
        <p:cxnSp>
          <p:nvCxnSpPr>
            <p:cNvPr id="42" name="Straight Connector 41"/>
            <p:cNvCxnSpPr/>
            <p:nvPr/>
          </p:nvCxnSpPr>
          <p:spPr>
            <a:xfrm rot="5400000">
              <a:off x="12118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2880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3657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14419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5181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15943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16705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7467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47" name="Group 33"/>
          <p:cNvGrpSpPr>
            <a:grpSpLocks/>
          </p:cNvGrpSpPr>
          <p:nvPr/>
        </p:nvGrpSpPr>
        <p:grpSpPr bwMode="auto">
          <a:xfrm>
            <a:off x="3670300" y="3200400"/>
            <a:ext cx="152400" cy="622300"/>
            <a:chOff x="3275012" y="4724400"/>
            <a:chExt cx="155576" cy="1080000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2889778" y="5263589"/>
              <a:ext cx="1080000" cy="162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813611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2735823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Κρυφή Μνήμη: Ανάγνωση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191000" y="1570038"/>
            <a:ext cx="4953000" cy="5287962"/>
          </a:xfrm>
        </p:spPr>
        <p:txBody>
          <a:bodyPr/>
          <a:lstStyle/>
          <a:p>
            <a:pPr marL="0">
              <a:lnSpc>
                <a:spcPts val="28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sz="2500" dirty="0"/>
              <a:t>Κατά την Ανάγνωση μιας λέξης:</a:t>
            </a:r>
          </a:p>
          <a:p>
            <a:pPr marL="0">
              <a:lnSpc>
                <a:spcPts val="28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sz="2500" dirty="0"/>
              <a:t>Η ΚΜΕ </a:t>
            </a:r>
            <a:r>
              <a:rPr lang="el-GR" sz="2500" b="1" dirty="0"/>
              <a:t>πρώτα αναζητάει τη Λέξη στην Κρυφή Μνήμη</a:t>
            </a:r>
            <a:r>
              <a:rPr lang="el-GR" sz="2500" dirty="0"/>
              <a:t>, όχι στην Κύρια.</a:t>
            </a:r>
          </a:p>
          <a:p>
            <a:pPr marL="0">
              <a:lnSpc>
                <a:spcPts val="28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sz="2500" dirty="0"/>
              <a:t>Αν η Λέξη υπάρχει ήδη στην Κρυφή Μνήμη, επιστρέφεται.</a:t>
            </a:r>
          </a:p>
          <a:p>
            <a:pPr marL="0">
              <a:lnSpc>
                <a:spcPts val="28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sz="2500" dirty="0"/>
              <a:t>Αν όχι τότε..…. </a:t>
            </a:r>
          </a:p>
          <a:p>
            <a:pPr marL="457200" indent="-457200">
              <a:lnSpc>
                <a:spcPts val="2800"/>
              </a:lnSpc>
              <a:spcBef>
                <a:spcPct val="0"/>
              </a:spcBef>
            </a:pPr>
            <a:r>
              <a:rPr lang="el-GR" sz="2500" dirty="0"/>
              <a:t>Ζητείται από την Κύρια Μνήμη.</a:t>
            </a:r>
          </a:p>
          <a:p>
            <a:pPr marL="457200" indent="-457200">
              <a:lnSpc>
                <a:spcPts val="2800"/>
              </a:lnSpc>
              <a:spcBef>
                <a:spcPts val="1200"/>
              </a:spcBef>
            </a:pPr>
            <a:r>
              <a:rPr lang="el-GR" sz="2500" dirty="0"/>
              <a:t>Η Κύρια Μνήμη την επιστρέφει.</a:t>
            </a:r>
          </a:p>
          <a:p>
            <a:pPr marL="457200" indent="-457200">
              <a:lnSpc>
                <a:spcPts val="2800"/>
              </a:lnSpc>
              <a:spcBef>
                <a:spcPts val="1200"/>
              </a:spcBef>
            </a:pPr>
            <a:r>
              <a:rPr lang="el-GR" sz="2500" dirty="0"/>
              <a:t>Κάποια Λέξη της Κρυφής Μνήμης αντικαθίσταται από την νέα.</a:t>
            </a:r>
          </a:p>
          <a:p>
            <a:pPr marL="457200" indent="-457200">
              <a:lnSpc>
                <a:spcPts val="2800"/>
              </a:lnSpc>
              <a:spcBef>
                <a:spcPts val="1200"/>
              </a:spcBef>
            </a:pPr>
            <a:r>
              <a:rPr lang="el-GR" sz="2500" dirty="0"/>
              <a:t>Η νέα Λέξη επιστρέφεται.</a:t>
            </a:r>
          </a:p>
        </p:txBody>
      </p:sp>
      <p:sp>
        <p:nvSpPr>
          <p:cNvPr id="57350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83BDC0DA-3412-4D4B-B660-B89960F50A33}" type="slidenum">
              <a:rPr lang="en-US">
                <a:latin typeface="Arial" charset="0"/>
                <a:cs typeface="Arial" charset="0"/>
              </a:rPr>
              <a:pPr/>
              <a:t>55</a:t>
            </a:fld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90488" y="4724400"/>
            <a:ext cx="76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352" name="Group 24"/>
          <p:cNvGrpSpPr>
            <a:grpSpLocks/>
          </p:cNvGrpSpPr>
          <p:nvPr/>
        </p:nvGrpSpPr>
        <p:grpSpPr bwMode="auto">
          <a:xfrm>
            <a:off x="1878013" y="4343400"/>
            <a:ext cx="536575" cy="838200"/>
            <a:chOff x="1751012" y="4724400"/>
            <a:chExt cx="536576" cy="108000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12118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2880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13657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4419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5181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15943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6705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17467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53" name="Group 33"/>
          <p:cNvGrpSpPr>
            <a:grpSpLocks/>
          </p:cNvGrpSpPr>
          <p:nvPr/>
        </p:nvGrpSpPr>
        <p:grpSpPr bwMode="auto">
          <a:xfrm>
            <a:off x="3670300" y="4343400"/>
            <a:ext cx="152400" cy="792163"/>
            <a:chOff x="3275012" y="4724400"/>
            <a:chExt cx="155576" cy="1080000"/>
          </a:xfrm>
        </p:grpSpPr>
        <p:cxnSp>
          <p:nvCxnSpPr>
            <p:cNvPr id="19" name="Straight Connector 18"/>
            <p:cNvCxnSpPr/>
            <p:nvPr/>
          </p:nvCxnSpPr>
          <p:spPr>
            <a:xfrm rot="5400000">
              <a:off x="2889778" y="5263590"/>
              <a:ext cx="1080000" cy="162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813610" y="5263590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735822" y="5263590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/>
          <p:cNvSpPr/>
          <p:nvPr/>
        </p:nvSpPr>
        <p:spPr>
          <a:xfrm>
            <a:off x="317500" y="1600200"/>
            <a:ext cx="3657600" cy="1752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69900" y="1714500"/>
            <a:ext cx="3352800" cy="7207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ΑΛΜ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09800" y="17526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25" name="Rounded Rectangle 24"/>
          <p:cNvSpPr/>
          <p:nvPr/>
        </p:nvSpPr>
        <p:spPr>
          <a:xfrm>
            <a:off x="2209800" y="19812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26" name="Rounded Rectangle 25"/>
          <p:cNvSpPr/>
          <p:nvPr/>
        </p:nvSpPr>
        <p:spPr>
          <a:xfrm>
            <a:off x="2209800" y="22098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30" name="Rounded Rectangle 29"/>
          <p:cNvSpPr/>
          <p:nvPr/>
        </p:nvSpPr>
        <p:spPr>
          <a:xfrm>
            <a:off x="469900" y="2514600"/>
            <a:ext cx="3352800" cy="7207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ΜΕ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209800" y="26416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400" spc="-100" dirty="0"/>
          </a:p>
        </p:txBody>
      </p:sp>
      <p:sp>
        <p:nvSpPr>
          <p:cNvPr id="33" name="Rounded Rectangle 32"/>
          <p:cNvSpPr/>
          <p:nvPr/>
        </p:nvSpPr>
        <p:spPr>
          <a:xfrm>
            <a:off x="2209800" y="29464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37" name="Rounded Rectangle 36"/>
          <p:cNvSpPr/>
          <p:nvPr/>
        </p:nvSpPr>
        <p:spPr>
          <a:xfrm>
            <a:off x="315913" y="5029200"/>
            <a:ext cx="3659187" cy="1676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304800" y="3810000"/>
            <a:ext cx="3659188" cy="838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grpSp>
        <p:nvGrpSpPr>
          <p:cNvPr id="6" name="Group 58"/>
          <p:cNvGrpSpPr/>
          <p:nvPr/>
        </p:nvGrpSpPr>
        <p:grpSpPr>
          <a:xfrm>
            <a:off x="381000" y="3886200"/>
            <a:ext cx="1828800" cy="1828800"/>
            <a:chOff x="381000" y="3886200"/>
            <a:chExt cx="1828800" cy="1828800"/>
          </a:xfrm>
          <a:solidFill>
            <a:schemeClr val="accent1"/>
          </a:solidFill>
        </p:grpSpPr>
        <p:sp>
          <p:nvSpPr>
            <p:cNvPr id="51" name="Snip Single Corner Rectangle 50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55" name="Snip Single Corner Rectangle 54"/>
            <p:cNvSpPr/>
            <p:nvPr/>
          </p:nvSpPr>
          <p:spPr>
            <a:xfrm>
              <a:off x="1752600" y="5410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57" name="Straight Arrow Connector 56"/>
            <p:cNvCxnSpPr>
              <a:stCxn id="51" idx="1"/>
              <a:endCxn id="55" idx="3"/>
            </p:cNvCxnSpPr>
            <p:nvPr/>
          </p:nvCxnSpPr>
          <p:spPr>
            <a:xfrm rot="16200000" flipH="1">
              <a:off x="685800" y="4114800"/>
              <a:ext cx="1219200" cy="13716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9"/>
          <p:cNvGrpSpPr/>
          <p:nvPr/>
        </p:nvGrpSpPr>
        <p:grpSpPr>
          <a:xfrm>
            <a:off x="533400" y="3886200"/>
            <a:ext cx="914400" cy="2514600"/>
            <a:chOff x="-76200" y="3886200"/>
            <a:chExt cx="914400" cy="2514600"/>
          </a:xfrm>
          <a:solidFill>
            <a:schemeClr val="accent1"/>
          </a:solidFill>
        </p:grpSpPr>
        <p:sp>
          <p:nvSpPr>
            <p:cNvPr id="61" name="Snip Single Corner Rectangle 60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2" name="Snip Single Corner Rectangle 61"/>
            <p:cNvSpPr/>
            <p:nvPr/>
          </p:nvSpPr>
          <p:spPr>
            <a:xfrm>
              <a:off x="-76200" y="60960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63" name="Straight Arrow Connector 62"/>
            <p:cNvCxnSpPr>
              <a:stCxn id="61" idx="1"/>
              <a:endCxn id="62" idx="3"/>
            </p:cNvCxnSpPr>
            <p:nvPr/>
          </p:nvCxnSpPr>
          <p:spPr>
            <a:xfrm rot="5400000">
              <a:off x="-571500" y="4914900"/>
              <a:ext cx="1905000" cy="4572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65"/>
          <p:cNvGrpSpPr/>
          <p:nvPr/>
        </p:nvGrpSpPr>
        <p:grpSpPr>
          <a:xfrm>
            <a:off x="1600200" y="3886200"/>
            <a:ext cx="2133600" cy="2667000"/>
            <a:chOff x="381000" y="3886200"/>
            <a:chExt cx="2133600" cy="2667000"/>
          </a:xfrm>
          <a:solidFill>
            <a:schemeClr val="accent1"/>
          </a:solidFill>
        </p:grpSpPr>
        <p:sp>
          <p:nvSpPr>
            <p:cNvPr id="67" name="Snip Single Corner Rectangle 66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8" name="Snip Single Corner Rectangle 67"/>
            <p:cNvSpPr/>
            <p:nvPr/>
          </p:nvSpPr>
          <p:spPr>
            <a:xfrm>
              <a:off x="2057400" y="62484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69" name="Straight Arrow Connector 68"/>
            <p:cNvCxnSpPr>
              <a:stCxn id="67" idx="1"/>
              <a:endCxn id="68" idx="3"/>
            </p:cNvCxnSpPr>
            <p:nvPr/>
          </p:nvCxnSpPr>
          <p:spPr>
            <a:xfrm rot="16200000" flipH="1">
              <a:off x="419100" y="4381500"/>
              <a:ext cx="2057400" cy="16764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79"/>
          <p:cNvGrpSpPr/>
          <p:nvPr/>
        </p:nvGrpSpPr>
        <p:grpSpPr>
          <a:xfrm>
            <a:off x="990600" y="4267200"/>
            <a:ext cx="495300" cy="2362200"/>
            <a:chOff x="381000" y="3886200"/>
            <a:chExt cx="495300" cy="2362200"/>
          </a:xfrm>
          <a:solidFill>
            <a:schemeClr val="accent1"/>
          </a:solidFill>
        </p:grpSpPr>
        <p:sp>
          <p:nvSpPr>
            <p:cNvPr id="81" name="Snip Single Corner Rectangle 80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2" name="Snip Single Corner Rectangle 81"/>
            <p:cNvSpPr/>
            <p:nvPr/>
          </p:nvSpPr>
          <p:spPr>
            <a:xfrm>
              <a:off x="419100" y="59436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83" name="Straight Arrow Connector 82"/>
            <p:cNvCxnSpPr>
              <a:stCxn id="81" idx="1"/>
              <a:endCxn id="82" idx="3"/>
            </p:cNvCxnSpPr>
            <p:nvPr/>
          </p:nvCxnSpPr>
          <p:spPr>
            <a:xfrm rot="16200000" flipH="1">
              <a:off x="-247650" y="5048250"/>
              <a:ext cx="1752600" cy="381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83"/>
          <p:cNvGrpSpPr/>
          <p:nvPr/>
        </p:nvGrpSpPr>
        <p:grpSpPr>
          <a:xfrm>
            <a:off x="381000" y="4267200"/>
            <a:ext cx="1371600" cy="1752600"/>
            <a:chOff x="381000" y="3886200"/>
            <a:chExt cx="1371600" cy="1752600"/>
          </a:xfrm>
          <a:solidFill>
            <a:schemeClr val="accent1"/>
          </a:solidFill>
        </p:grpSpPr>
        <p:sp>
          <p:nvSpPr>
            <p:cNvPr id="85" name="Snip Single Corner Rectangle 84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6" name="Snip Single Corner Rectangle 85"/>
            <p:cNvSpPr/>
            <p:nvPr/>
          </p:nvSpPr>
          <p:spPr>
            <a:xfrm>
              <a:off x="1295400" y="53340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87" name="Straight Arrow Connector 86"/>
            <p:cNvCxnSpPr>
              <a:stCxn id="85" idx="1"/>
              <a:endCxn id="86" idx="3"/>
            </p:cNvCxnSpPr>
            <p:nvPr/>
          </p:nvCxnSpPr>
          <p:spPr>
            <a:xfrm rot="16200000" flipH="1">
              <a:off x="495300" y="4305300"/>
              <a:ext cx="1143000" cy="9144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87"/>
          <p:cNvGrpSpPr/>
          <p:nvPr/>
        </p:nvGrpSpPr>
        <p:grpSpPr>
          <a:xfrm>
            <a:off x="1828800" y="3886200"/>
            <a:ext cx="2057400" cy="2438400"/>
            <a:chOff x="-1219200" y="3886200"/>
            <a:chExt cx="2057400" cy="2438400"/>
          </a:xfrm>
          <a:solidFill>
            <a:schemeClr val="accent1"/>
          </a:solidFill>
        </p:grpSpPr>
        <p:sp>
          <p:nvSpPr>
            <p:cNvPr id="89" name="Snip Single Corner Rectangle 88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0" name="Snip Single Corner Rectangle 89"/>
            <p:cNvSpPr/>
            <p:nvPr/>
          </p:nvSpPr>
          <p:spPr>
            <a:xfrm>
              <a:off x="-1219200" y="60198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91" name="Straight Arrow Connector 90"/>
            <p:cNvCxnSpPr>
              <a:stCxn id="89" idx="1"/>
              <a:endCxn id="90" idx="3"/>
            </p:cNvCxnSpPr>
            <p:nvPr/>
          </p:nvCxnSpPr>
          <p:spPr>
            <a:xfrm rot="5400000">
              <a:off x="-1104900" y="4305300"/>
              <a:ext cx="1828800" cy="16002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95"/>
          <p:cNvGrpSpPr/>
          <p:nvPr/>
        </p:nvGrpSpPr>
        <p:grpSpPr>
          <a:xfrm>
            <a:off x="457200" y="3886200"/>
            <a:ext cx="2209800" cy="1524000"/>
            <a:chOff x="-1371600" y="3886200"/>
            <a:chExt cx="2209800" cy="1524000"/>
          </a:xfrm>
          <a:solidFill>
            <a:schemeClr val="accent1"/>
          </a:solidFill>
        </p:grpSpPr>
        <p:sp>
          <p:nvSpPr>
            <p:cNvPr id="97" name="Snip Single Corner Rectangle 96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8" name="Snip Single Corner Rectangle 97"/>
            <p:cNvSpPr/>
            <p:nvPr/>
          </p:nvSpPr>
          <p:spPr>
            <a:xfrm>
              <a:off x="-1371600" y="51054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99" name="Straight Arrow Connector 98"/>
            <p:cNvCxnSpPr>
              <a:stCxn id="97" idx="1"/>
              <a:endCxn id="98" idx="3"/>
            </p:cNvCxnSpPr>
            <p:nvPr/>
          </p:nvCxnSpPr>
          <p:spPr>
            <a:xfrm rot="5400000">
              <a:off x="-723900" y="3771900"/>
              <a:ext cx="914400" cy="17526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91"/>
          <p:cNvGrpSpPr/>
          <p:nvPr/>
        </p:nvGrpSpPr>
        <p:grpSpPr>
          <a:xfrm>
            <a:off x="2603500" y="3886200"/>
            <a:ext cx="673100" cy="1485900"/>
            <a:chOff x="165100" y="3886200"/>
            <a:chExt cx="673100" cy="1485900"/>
          </a:xfrm>
          <a:solidFill>
            <a:schemeClr val="accent1"/>
          </a:solidFill>
        </p:grpSpPr>
        <p:sp>
          <p:nvSpPr>
            <p:cNvPr id="93" name="Snip Single Corner Rectangle 92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95" name="Straight Arrow Connector 94"/>
            <p:cNvCxnSpPr>
              <a:stCxn id="93" idx="1"/>
              <a:endCxn id="94" idx="3"/>
            </p:cNvCxnSpPr>
            <p:nvPr/>
          </p:nvCxnSpPr>
          <p:spPr>
            <a:xfrm rot="5400000">
              <a:off x="63500" y="4521200"/>
              <a:ext cx="876300" cy="2159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Snip Single Corner Rectangle 93"/>
            <p:cNvSpPr/>
            <p:nvPr/>
          </p:nvSpPr>
          <p:spPr>
            <a:xfrm>
              <a:off x="165100" y="50673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108" name="Snip Single Corner Rectangle 107"/>
          <p:cNvSpPr/>
          <p:nvPr/>
        </p:nvSpPr>
        <p:spPr>
          <a:xfrm>
            <a:off x="2819400" y="4267200"/>
            <a:ext cx="457200" cy="304800"/>
          </a:xfrm>
          <a:prstGeom prst="snip1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9" name="Snip Single Corner Rectangle 108"/>
          <p:cNvSpPr/>
          <p:nvPr/>
        </p:nvSpPr>
        <p:spPr>
          <a:xfrm>
            <a:off x="3429000" y="5638800"/>
            <a:ext cx="457200" cy="304800"/>
          </a:xfrm>
          <a:prstGeom prst="snip1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110" name="Straight Arrow Connector 109"/>
          <p:cNvCxnSpPr>
            <a:stCxn id="108" idx="1"/>
            <a:endCxn id="109" idx="3"/>
          </p:cNvCxnSpPr>
          <p:nvPr/>
        </p:nvCxnSpPr>
        <p:spPr>
          <a:xfrm rot="16200000" flipH="1">
            <a:off x="2819400" y="4800600"/>
            <a:ext cx="1066800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Snip Single Corner Rectangle 76"/>
          <p:cNvSpPr/>
          <p:nvPr/>
        </p:nvSpPr>
        <p:spPr>
          <a:xfrm>
            <a:off x="1600200" y="4267200"/>
            <a:ext cx="457200" cy="304800"/>
          </a:xfrm>
          <a:prstGeom prst="snip1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8" name="Snip Single Corner Rectangle 77"/>
          <p:cNvSpPr/>
          <p:nvPr/>
        </p:nvSpPr>
        <p:spPr>
          <a:xfrm>
            <a:off x="2819400" y="5867400"/>
            <a:ext cx="457200" cy="304800"/>
          </a:xfrm>
          <a:prstGeom prst="snip1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79" name="Straight Arrow Connector 78"/>
          <p:cNvCxnSpPr>
            <a:stCxn id="77" idx="1"/>
            <a:endCxn id="78" idx="3"/>
          </p:cNvCxnSpPr>
          <p:nvPr/>
        </p:nvCxnSpPr>
        <p:spPr>
          <a:xfrm rot="16200000" flipH="1">
            <a:off x="1790700" y="4610100"/>
            <a:ext cx="1295400" cy="1219200"/>
          </a:xfrm>
          <a:prstGeom prst="straightConnector1">
            <a:avLst/>
          </a:prstGeom>
          <a:solidFill>
            <a:schemeClr val="accent1"/>
          </a:solidFill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 rot="16200000">
            <a:off x="-334167" y="5702455"/>
            <a:ext cx="954085" cy="461655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l-GR" b="1" dirty="0">
                <a:latin typeface="+mn-lt"/>
              </a:rPr>
              <a:t>Κύρια</a:t>
            </a:r>
            <a:endParaRPr lang="en-US" b="1" dirty="0">
              <a:latin typeface="+mn-lt"/>
            </a:endParaRPr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-390273" y="3980811"/>
            <a:ext cx="1066295" cy="461655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l-GR" b="1" dirty="0">
                <a:latin typeface="+mn-lt"/>
              </a:rPr>
              <a:t>Κρυφή</a:t>
            </a:r>
            <a:endParaRPr lang="en-US" sz="2000" b="1" dirty="0">
              <a:latin typeface="+mn-lt"/>
            </a:endParaRPr>
          </a:p>
        </p:txBody>
      </p:sp>
      <p:sp>
        <p:nvSpPr>
          <p:cNvPr id="96" name="Down Arrow 95"/>
          <p:cNvSpPr/>
          <p:nvPr/>
        </p:nvSpPr>
        <p:spPr>
          <a:xfrm>
            <a:off x="482600" y="3324225"/>
            <a:ext cx="228600" cy="46831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01" name="Down Arrow 100"/>
          <p:cNvSpPr/>
          <p:nvPr/>
        </p:nvSpPr>
        <p:spPr>
          <a:xfrm rot="10800000">
            <a:off x="1905000" y="3327400"/>
            <a:ext cx="228600" cy="46831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02" name="Down Arrow 101"/>
          <p:cNvSpPr/>
          <p:nvPr/>
        </p:nvSpPr>
        <p:spPr>
          <a:xfrm>
            <a:off x="3429000" y="3341688"/>
            <a:ext cx="228600" cy="46831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03" name="Down Arrow 102"/>
          <p:cNvSpPr/>
          <p:nvPr/>
        </p:nvSpPr>
        <p:spPr>
          <a:xfrm>
            <a:off x="482600" y="4610100"/>
            <a:ext cx="228600" cy="46831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05" name="Down Arrow 104"/>
          <p:cNvSpPr/>
          <p:nvPr/>
        </p:nvSpPr>
        <p:spPr>
          <a:xfrm rot="10800000">
            <a:off x="1905000" y="4598988"/>
            <a:ext cx="228600" cy="46831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06" name="Snip Single Corner Rectangle 105"/>
          <p:cNvSpPr/>
          <p:nvPr/>
        </p:nvSpPr>
        <p:spPr>
          <a:xfrm>
            <a:off x="1270000" y="5181600"/>
            <a:ext cx="457200" cy="304800"/>
          </a:xfrm>
          <a:prstGeom prst="snip1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grpSp>
        <p:nvGrpSpPr>
          <p:cNvPr id="35" name="Group 110"/>
          <p:cNvGrpSpPr/>
          <p:nvPr/>
        </p:nvGrpSpPr>
        <p:grpSpPr>
          <a:xfrm>
            <a:off x="2209800" y="4267200"/>
            <a:ext cx="1676400" cy="2400300"/>
            <a:chOff x="-838200" y="3886200"/>
            <a:chExt cx="1676400" cy="2400300"/>
          </a:xfrm>
          <a:solidFill>
            <a:schemeClr val="accent1"/>
          </a:solidFill>
        </p:grpSpPr>
        <p:sp>
          <p:nvSpPr>
            <p:cNvPr id="115" name="Snip Single Corner Rectangle 114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16" name="Snip Single Corner Rectangle 115"/>
            <p:cNvSpPr/>
            <p:nvPr/>
          </p:nvSpPr>
          <p:spPr>
            <a:xfrm>
              <a:off x="-838200" y="59817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117" name="Straight Arrow Connector 116"/>
            <p:cNvCxnSpPr>
              <a:stCxn id="115" idx="1"/>
              <a:endCxn id="116" idx="3"/>
            </p:cNvCxnSpPr>
            <p:nvPr/>
          </p:nvCxnSpPr>
          <p:spPr>
            <a:xfrm rot="5400000">
              <a:off x="-895350" y="4476750"/>
              <a:ext cx="1790700" cy="12192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117"/>
          <p:cNvGrpSpPr/>
          <p:nvPr/>
        </p:nvGrpSpPr>
        <p:grpSpPr>
          <a:xfrm>
            <a:off x="2209800" y="4267200"/>
            <a:ext cx="508000" cy="1549400"/>
            <a:chOff x="381000" y="3886200"/>
            <a:chExt cx="508000" cy="1549400"/>
          </a:xfrm>
          <a:solidFill>
            <a:schemeClr val="accent1"/>
          </a:solidFill>
        </p:grpSpPr>
        <p:cxnSp>
          <p:nvCxnSpPr>
            <p:cNvPr id="119" name="Straight Arrow Connector 118"/>
            <p:cNvCxnSpPr>
              <a:stCxn id="120" idx="1"/>
              <a:endCxn id="121" idx="3"/>
            </p:cNvCxnSpPr>
            <p:nvPr/>
          </p:nvCxnSpPr>
          <p:spPr>
            <a:xfrm rot="16200000" flipH="1">
              <a:off x="165100" y="4635500"/>
              <a:ext cx="939800" cy="508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Snip Single Corner Rectangle 119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21" name="Snip Single Corner Rectangle 120"/>
            <p:cNvSpPr/>
            <p:nvPr/>
          </p:nvSpPr>
          <p:spPr>
            <a:xfrm>
              <a:off x="431800" y="51308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104" name="Down Arrow 103"/>
          <p:cNvSpPr/>
          <p:nvPr/>
        </p:nvSpPr>
        <p:spPr>
          <a:xfrm>
            <a:off x="3429000" y="4610100"/>
            <a:ext cx="228600" cy="46831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cxnSp>
        <p:nvCxnSpPr>
          <p:cNvPr id="125" name="Straight Arrow Connector 124"/>
          <p:cNvCxnSpPr>
            <a:stCxn id="77" idx="1"/>
            <a:endCxn id="106" idx="3"/>
          </p:cNvCxnSpPr>
          <p:nvPr/>
        </p:nvCxnSpPr>
        <p:spPr>
          <a:xfrm rot="5400000">
            <a:off x="1358900" y="4711700"/>
            <a:ext cx="609600" cy="330200"/>
          </a:xfrm>
          <a:prstGeom prst="straightConnector1">
            <a:avLst/>
          </a:prstGeom>
          <a:solidFill>
            <a:schemeClr val="accent1"/>
          </a:solidFill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18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3" grpId="0" animBg="1"/>
      <p:bldP spid="105" grpId="0" animBg="1"/>
      <p:bldP spid="106" grpId="0" animBg="1"/>
      <p:bldP spid="10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rot="5400000">
            <a:off x="165894" y="350440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370" name="Group 24"/>
          <p:cNvGrpSpPr>
            <a:grpSpLocks/>
          </p:cNvGrpSpPr>
          <p:nvPr/>
        </p:nvGrpSpPr>
        <p:grpSpPr bwMode="auto">
          <a:xfrm>
            <a:off x="1878013" y="3276600"/>
            <a:ext cx="536575" cy="609600"/>
            <a:chOff x="1751012" y="4724400"/>
            <a:chExt cx="536576" cy="1080000"/>
          </a:xfrm>
        </p:grpSpPr>
        <p:cxnSp>
          <p:nvCxnSpPr>
            <p:cNvPr id="42" name="Straight Connector 41"/>
            <p:cNvCxnSpPr/>
            <p:nvPr/>
          </p:nvCxnSpPr>
          <p:spPr>
            <a:xfrm rot="5400000">
              <a:off x="12118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2880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3657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14419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5181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15943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16705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7467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1" name="Group 33"/>
          <p:cNvGrpSpPr>
            <a:grpSpLocks/>
          </p:cNvGrpSpPr>
          <p:nvPr/>
        </p:nvGrpSpPr>
        <p:grpSpPr bwMode="auto">
          <a:xfrm>
            <a:off x="3670300" y="3200400"/>
            <a:ext cx="152400" cy="622300"/>
            <a:chOff x="3275012" y="4724400"/>
            <a:chExt cx="155576" cy="1080000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2889778" y="5263589"/>
              <a:ext cx="1080000" cy="162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813611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2735823" y="5263589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Κρυφή Μνήμη: Εγγραφή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373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191000" y="1570038"/>
            <a:ext cx="4953000" cy="5287962"/>
          </a:xfrm>
        </p:spPr>
        <p:txBody>
          <a:bodyPr/>
          <a:lstStyle/>
          <a:p>
            <a:pPr marL="0">
              <a:lnSpc>
                <a:spcPts val="28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sz="2800" dirty="0"/>
              <a:t>Κατά την Εγγραφή Λέξης, η διαδικασία είναι ελαφρώς πιο περίπλοκη.  </a:t>
            </a:r>
          </a:p>
          <a:p>
            <a:pPr marL="0">
              <a:lnSpc>
                <a:spcPts val="28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2800" dirty="0"/>
          </a:p>
          <a:p>
            <a:pPr marL="0">
              <a:lnSpc>
                <a:spcPts val="28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sz="2800" dirty="0"/>
              <a:t>Όμως η βασική ιδέα είναι η ίδια: </a:t>
            </a:r>
            <a:endParaRPr lang="en-US" sz="2800" dirty="0"/>
          </a:p>
          <a:p>
            <a:pPr marL="0" algn="ctr">
              <a:lnSpc>
                <a:spcPts val="28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sz="2800" b="1" dirty="0"/>
              <a:t>Η Κύρια Μνήμη πρέπει να προσπελάζεται μόνο εφόσον είναι απολύτως απαραίτητο</a:t>
            </a:r>
            <a:r>
              <a:rPr lang="en-US" sz="2800" b="1" dirty="0"/>
              <a:t>!!!</a:t>
            </a:r>
            <a:endParaRPr lang="el-GR" sz="2800" b="1" dirty="0"/>
          </a:p>
        </p:txBody>
      </p:sp>
      <p:sp>
        <p:nvSpPr>
          <p:cNvPr id="58374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87356C98-327B-4596-BF4F-8127A64262AA}" type="slidenum">
              <a:rPr lang="en-US">
                <a:latin typeface="Arial" charset="0"/>
                <a:cs typeface="Arial" charset="0"/>
              </a:rPr>
              <a:pPr/>
              <a:t>56</a:t>
            </a:fld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90488" y="4724400"/>
            <a:ext cx="76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376" name="Group 24"/>
          <p:cNvGrpSpPr>
            <a:grpSpLocks/>
          </p:cNvGrpSpPr>
          <p:nvPr/>
        </p:nvGrpSpPr>
        <p:grpSpPr bwMode="auto">
          <a:xfrm>
            <a:off x="1878013" y="4343400"/>
            <a:ext cx="536575" cy="838200"/>
            <a:chOff x="1751012" y="4724400"/>
            <a:chExt cx="536576" cy="108000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12118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288006" y="5263606"/>
              <a:ext cx="1080000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13657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441993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5181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15943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6705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1746794" y="5263606"/>
              <a:ext cx="10800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7" name="Group 33"/>
          <p:cNvGrpSpPr>
            <a:grpSpLocks/>
          </p:cNvGrpSpPr>
          <p:nvPr/>
        </p:nvGrpSpPr>
        <p:grpSpPr bwMode="auto">
          <a:xfrm>
            <a:off x="3670300" y="4343400"/>
            <a:ext cx="152400" cy="792163"/>
            <a:chOff x="3275012" y="4724400"/>
            <a:chExt cx="155576" cy="1080000"/>
          </a:xfrm>
        </p:grpSpPr>
        <p:cxnSp>
          <p:nvCxnSpPr>
            <p:cNvPr id="19" name="Straight Connector 18"/>
            <p:cNvCxnSpPr/>
            <p:nvPr/>
          </p:nvCxnSpPr>
          <p:spPr>
            <a:xfrm rot="5400000">
              <a:off x="2889778" y="5263590"/>
              <a:ext cx="1080000" cy="162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813610" y="5263590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735822" y="5263590"/>
              <a:ext cx="1080000" cy="16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/>
          <p:cNvSpPr/>
          <p:nvPr/>
        </p:nvSpPr>
        <p:spPr>
          <a:xfrm>
            <a:off x="317500" y="1600200"/>
            <a:ext cx="3657600" cy="1752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69900" y="1714500"/>
            <a:ext cx="3352800" cy="7207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ΑΛΜ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09800" y="17526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25" name="Rounded Rectangle 24"/>
          <p:cNvSpPr/>
          <p:nvPr/>
        </p:nvSpPr>
        <p:spPr>
          <a:xfrm>
            <a:off x="2209800" y="19812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26" name="Rounded Rectangle 25"/>
          <p:cNvSpPr/>
          <p:nvPr/>
        </p:nvSpPr>
        <p:spPr>
          <a:xfrm>
            <a:off x="2209800" y="22098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30" name="Rounded Rectangle 29"/>
          <p:cNvSpPr/>
          <p:nvPr/>
        </p:nvSpPr>
        <p:spPr>
          <a:xfrm>
            <a:off x="469900" y="2514600"/>
            <a:ext cx="3352800" cy="7207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eaLnBrk="0" hangingPunct="0">
              <a:defRPr/>
            </a:pPr>
            <a:r>
              <a:rPr lang="el-GR" dirty="0">
                <a:solidFill>
                  <a:schemeClr val="tx1"/>
                </a:solidFill>
              </a:rPr>
              <a:t>ΜΕ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209800" y="26416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400" spc="-100" dirty="0"/>
          </a:p>
        </p:txBody>
      </p:sp>
      <p:sp>
        <p:nvSpPr>
          <p:cNvPr id="33" name="Rounded Rectangle 32"/>
          <p:cNvSpPr/>
          <p:nvPr/>
        </p:nvSpPr>
        <p:spPr>
          <a:xfrm>
            <a:off x="2209800" y="2946400"/>
            <a:ext cx="1219200" cy="1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37" name="Rounded Rectangle 36"/>
          <p:cNvSpPr/>
          <p:nvPr/>
        </p:nvSpPr>
        <p:spPr>
          <a:xfrm>
            <a:off x="315913" y="5029200"/>
            <a:ext cx="3659187" cy="1676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304800" y="3810000"/>
            <a:ext cx="3659188" cy="838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endParaRPr lang="en-US" dirty="0"/>
          </a:p>
        </p:txBody>
      </p:sp>
      <p:grpSp>
        <p:nvGrpSpPr>
          <p:cNvPr id="6" name="Group 58"/>
          <p:cNvGrpSpPr/>
          <p:nvPr/>
        </p:nvGrpSpPr>
        <p:grpSpPr>
          <a:xfrm>
            <a:off x="381000" y="3886200"/>
            <a:ext cx="1828800" cy="1828800"/>
            <a:chOff x="381000" y="3886200"/>
            <a:chExt cx="1828800" cy="1828800"/>
          </a:xfrm>
          <a:solidFill>
            <a:schemeClr val="accent1"/>
          </a:solidFill>
        </p:grpSpPr>
        <p:sp>
          <p:nvSpPr>
            <p:cNvPr id="51" name="Snip Single Corner Rectangle 50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55" name="Snip Single Corner Rectangle 54"/>
            <p:cNvSpPr/>
            <p:nvPr/>
          </p:nvSpPr>
          <p:spPr>
            <a:xfrm>
              <a:off x="1752600" y="5410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57" name="Straight Arrow Connector 56"/>
            <p:cNvCxnSpPr>
              <a:stCxn id="51" idx="1"/>
              <a:endCxn id="55" idx="3"/>
            </p:cNvCxnSpPr>
            <p:nvPr/>
          </p:nvCxnSpPr>
          <p:spPr>
            <a:xfrm rot="16200000" flipH="1">
              <a:off x="685800" y="4114800"/>
              <a:ext cx="1219200" cy="13716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9"/>
          <p:cNvGrpSpPr/>
          <p:nvPr/>
        </p:nvGrpSpPr>
        <p:grpSpPr>
          <a:xfrm>
            <a:off x="533400" y="3886200"/>
            <a:ext cx="914400" cy="2514600"/>
            <a:chOff x="-76200" y="3886200"/>
            <a:chExt cx="914400" cy="2514600"/>
          </a:xfrm>
          <a:solidFill>
            <a:schemeClr val="accent1"/>
          </a:solidFill>
        </p:grpSpPr>
        <p:sp>
          <p:nvSpPr>
            <p:cNvPr id="61" name="Snip Single Corner Rectangle 60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2" name="Snip Single Corner Rectangle 61"/>
            <p:cNvSpPr/>
            <p:nvPr/>
          </p:nvSpPr>
          <p:spPr>
            <a:xfrm>
              <a:off x="-76200" y="60960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63" name="Straight Arrow Connector 62"/>
            <p:cNvCxnSpPr>
              <a:stCxn id="61" idx="1"/>
              <a:endCxn id="62" idx="3"/>
            </p:cNvCxnSpPr>
            <p:nvPr/>
          </p:nvCxnSpPr>
          <p:spPr>
            <a:xfrm rot="5400000">
              <a:off x="-571500" y="4914900"/>
              <a:ext cx="1905000" cy="4572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65"/>
          <p:cNvGrpSpPr/>
          <p:nvPr/>
        </p:nvGrpSpPr>
        <p:grpSpPr>
          <a:xfrm>
            <a:off x="1600200" y="3886200"/>
            <a:ext cx="2133600" cy="2667000"/>
            <a:chOff x="381000" y="3886200"/>
            <a:chExt cx="2133600" cy="2667000"/>
          </a:xfrm>
          <a:solidFill>
            <a:schemeClr val="accent1"/>
          </a:solidFill>
        </p:grpSpPr>
        <p:sp>
          <p:nvSpPr>
            <p:cNvPr id="67" name="Snip Single Corner Rectangle 66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8" name="Snip Single Corner Rectangle 67"/>
            <p:cNvSpPr/>
            <p:nvPr/>
          </p:nvSpPr>
          <p:spPr>
            <a:xfrm>
              <a:off x="2057400" y="62484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69" name="Straight Arrow Connector 68"/>
            <p:cNvCxnSpPr>
              <a:stCxn id="67" idx="1"/>
              <a:endCxn id="68" idx="3"/>
            </p:cNvCxnSpPr>
            <p:nvPr/>
          </p:nvCxnSpPr>
          <p:spPr>
            <a:xfrm rot="16200000" flipH="1">
              <a:off x="419100" y="4381500"/>
              <a:ext cx="2057400" cy="16764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79"/>
          <p:cNvGrpSpPr/>
          <p:nvPr/>
        </p:nvGrpSpPr>
        <p:grpSpPr>
          <a:xfrm>
            <a:off x="990600" y="4267200"/>
            <a:ext cx="495300" cy="2362200"/>
            <a:chOff x="381000" y="3886200"/>
            <a:chExt cx="495300" cy="2362200"/>
          </a:xfrm>
          <a:solidFill>
            <a:schemeClr val="accent1"/>
          </a:solidFill>
        </p:grpSpPr>
        <p:sp>
          <p:nvSpPr>
            <p:cNvPr id="81" name="Snip Single Corner Rectangle 80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2" name="Snip Single Corner Rectangle 81"/>
            <p:cNvSpPr/>
            <p:nvPr/>
          </p:nvSpPr>
          <p:spPr>
            <a:xfrm>
              <a:off x="419100" y="59436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83" name="Straight Arrow Connector 82"/>
            <p:cNvCxnSpPr>
              <a:stCxn id="81" idx="1"/>
              <a:endCxn id="82" idx="3"/>
            </p:cNvCxnSpPr>
            <p:nvPr/>
          </p:nvCxnSpPr>
          <p:spPr>
            <a:xfrm rot="16200000" flipH="1">
              <a:off x="-247650" y="5048250"/>
              <a:ext cx="1752600" cy="381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83"/>
          <p:cNvGrpSpPr/>
          <p:nvPr/>
        </p:nvGrpSpPr>
        <p:grpSpPr>
          <a:xfrm>
            <a:off x="381000" y="4267200"/>
            <a:ext cx="1371600" cy="1752600"/>
            <a:chOff x="381000" y="3886200"/>
            <a:chExt cx="1371600" cy="1752600"/>
          </a:xfrm>
          <a:solidFill>
            <a:schemeClr val="accent1"/>
          </a:solidFill>
        </p:grpSpPr>
        <p:sp>
          <p:nvSpPr>
            <p:cNvPr id="85" name="Snip Single Corner Rectangle 84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6" name="Snip Single Corner Rectangle 85"/>
            <p:cNvSpPr/>
            <p:nvPr/>
          </p:nvSpPr>
          <p:spPr>
            <a:xfrm>
              <a:off x="1295400" y="53340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87" name="Straight Arrow Connector 86"/>
            <p:cNvCxnSpPr>
              <a:stCxn id="85" idx="1"/>
              <a:endCxn id="86" idx="3"/>
            </p:cNvCxnSpPr>
            <p:nvPr/>
          </p:nvCxnSpPr>
          <p:spPr>
            <a:xfrm rot="16200000" flipH="1">
              <a:off x="495300" y="4305300"/>
              <a:ext cx="1143000" cy="9144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87"/>
          <p:cNvGrpSpPr/>
          <p:nvPr/>
        </p:nvGrpSpPr>
        <p:grpSpPr>
          <a:xfrm>
            <a:off x="1828800" y="3886200"/>
            <a:ext cx="2057400" cy="2438400"/>
            <a:chOff x="-1219200" y="3886200"/>
            <a:chExt cx="2057400" cy="2438400"/>
          </a:xfrm>
          <a:solidFill>
            <a:schemeClr val="accent1"/>
          </a:solidFill>
        </p:grpSpPr>
        <p:sp>
          <p:nvSpPr>
            <p:cNvPr id="89" name="Snip Single Corner Rectangle 88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0" name="Snip Single Corner Rectangle 89"/>
            <p:cNvSpPr/>
            <p:nvPr/>
          </p:nvSpPr>
          <p:spPr>
            <a:xfrm>
              <a:off x="-1219200" y="60198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91" name="Straight Arrow Connector 90"/>
            <p:cNvCxnSpPr>
              <a:stCxn id="89" idx="1"/>
              <a:endCxn id="90" idx="3"/>
            </p:cNvCxnSpPr>
            <p:nvPr/>
          </p:nvCxnSpPr>
          <p:spPr>
            <a:xfrm rot="5400000">
              <a:off x="-1104900" y="4305300"/>
              <a:ext cx="1828800" cy="16002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95"/>
          <p:cNvGrpSpPr/>
          <p:nvPr/>
        </p:nvGrpSpPr>
        <p:grpSpPr>
          <a:xfrm>
            <a:off x="457200" y="3886200"/>
            <a:ext cx="2209800" cy="1524000"/>
            <a:chOff x="-1371600" y="3886200"/>
            <a:chExt cx="2209800" cy="1524000"/>
          </a:xfrm>
          <a:solidFill>
            <a:schemeClr val="accent1"/>
          </a:solidFill>
        </p:grpSpPr>
        <p:sp>
          <p:nvSpPr>
            <p:cNvPr id="97" name="Snip Single Corner Rectangle 96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8" name="Snip Single Corner Rectangle 97"/>
            <p:cNvSpPr/>
            <p:nvPr/>
          </p:nvSpPr>
          <p:spPr>
            <a:xfrm>
              <a:off x="-1371600" y="51054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99" name="Straight Arrow Connector 98"/>
            <p:cNvCxnSpPr>
              <a:stCxn id="97" idx="1"/>
              <a:endCxn id="98" idx="3"/>
            </p:cNvCxnSpPr>
            <p:nvPr/>
          </p:nvCxnSpPr>
          <p:spPr>
            <a:xfrm rot="5400000">
              <a:off x="-723900" y="3771900"/>
              <a:ext cx="914400" cy="17526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91"/>
          <p:cNvGrpSpPr/>
          <p:nvPr/>
        </p:nvGrpSpPr>
        <p:grpSpPr>
          <a:xfrm>
            <a:off x="2603500" y="3886200"/>
            <a:ext cx="673100" cy="1485900"/>
            <a:chOff x="165100" y="3886200"/>
            <a:chExt cx="673100" cy="1485900"/>
          </a:xfrm>
          <a:solidFill>
            <a:schemeClr val="accent1"/>
          </a:solidFill>
        </p:grpSpPr>
        <p:sp>
          <p:nvSpPr>
            <p:cNvPr id="93" name="Snip Single Corner Rectangle 92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95" name="Straight Arrow Connector 94"/>
            <p:cNvCxnSpPr>
              <a:stCxn id="93" idx="1"/>
              <a:endCxn id="94" idx="3"/>
            </p:cNvCxnSpPr>
            <p:nvPr/>
          </p:nvCxnSpPr>
          <p:spPr>
            <a:xfrm rot="5400000">
              <a:off x="63500" y="4521200"/>
              <a:ext cx="876300" cy="2159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Snip Single Corner Rectangle 93"/>
            <p:cNvSpPr/>
            <p:nvPr/>
          </p:nvSpPr>
          <p:spPr>
            <a:xfrm>
              <a:off x="165100" y="50673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108" name="Snip Single Corner Rectangle 107"/>
          <p:cNvSpPr/>
          <p:nvPr/>
        </p:nvSpPr>
        <p:spPr>
          <a:xfrm>
            <a:off x="2819400" y="4267200"/>
            <a:ext cx="457200" cy="304800"/>
          </a:xfrm>
          <a:prstGeom prst="snip1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9" name="Snip Single Corner Rectangle 108"/>
          <p:cNvSpPr/>
          <p:nvPr/>
        </p:nvSpPr>
        <p:spPr>
          <a:xfrm>
            <a:off x="3429000" y="5638800"/>
            <a:ext cx="457200" cy="304800"/>
          </a:xfrm>
          <a:prstGeom prst="snip1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110" name="Straight Arrow Connector 109"/>
          <p:cNvCxnSpPr>
            <a:stCxn id="108" idx="1"/>
            <a:endCxn id="109" idx="3"/>
          </p:cNvCxnSpPr>
          <p:nvPr/>
        </p:nvCxnSpPr>
        <p:spPr>
          <a:xfrm rot="16200000" flipH="1">
            <a:off x="2819400" y="4800600"/>
            <a:ext cx="1066800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Snip Single Corner Rectangle 76"/>
          <p:cNvSpPr/>
          <p:nvPr/>
        </p:nvSpPr>
        <p:spPr>
          <a:xfrm>
            <a:off x="1600200" y="4267200"/>
            <a:ext cx="457200" cy="304800"/>
          </a:xfrm>
          <a:prstGeom prst="snip1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8" name="Snip Single Corner Rectangle 77"/>
          <p:cNvSpPr/>
          <p:nvPr/>
        </p:nvSpPr>
        <p:spPr>
          <a:xfrm>
            <a:off x="2819400" y="5867400"/>
            <a:ext cx="457200" cy="304800"/>
          </a:xfrm>
          <a:prstGeom prst="snip1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79" name="Straight Arrow Connector 78"/>
          <p:cNvCxnSpPr>
            <a:stCxn id="77" idx="1"/>
            <a:endCxn id="78" idx="3"/>
          </p:cNvCxnSpPr>
          <p:nvPr/>
        </p:nvCxnSpPr>
        <p:spPr>
          <a:xfrm rot="16200000" flipH="1">
            <a:off x="1790700" y="4610100"/>
            <a:ext cx="1295400" cy="1219200"/>
          </a:xfrm>
          <a:prstGeom prst="straightConnector1">
            <a:avLst/>
          </a:prstGeom>
          <a:solidFill>
            <a:schemeClr val="accent1"/>
          </a:solidFill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 rot="16200000">
            <a:off x="-334167" y="5702455"/>
            <a:ext cx="954085" cy="461655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l-GR" b="1" dirty="0">
                <a:latin typeface="+mn-lt"/>
              </a:rPr>
              <a:t>Κύρια</a:t>
            </a:r>
            <a:endParaRPr lang="en-US" b="1" dirty="0">
              <a:latin typeface="+mn-lt"/>
            </a:endParaRPr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-390273" y="3980811"/>
            <a:ext cx="1066295" cy="461655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l-GR" b="1" dirty="0">
                <a:latin typeface="+mn-lt"/>
              </a:rPr>
              <a:t>Κρυφή</a:t>
            </a:r>
            <a:endParaRPr lang="en-US" b="1" dirty="0">
              <a:latin typeface="+mn-lt"/>
            </a:endParaRPr>
          </a:p>
        </p:txBody>
      </p:sp>
      <p:sp>
        <p:nvSpPr>
          <p:cNvPr id="106" name="Snip Single Corner Rectangle 105"/>
          <p:cNvSpPr/>
          <p:nvPr/>
        </p:nvSpPr>
        <p:spPr>
          <a:xfrm>
            <a:off x="1270000" y="5181600"/>
            <a:ext cx="457200" cy="304800"/>
          </a:xfrm>
          <a:prstGeom prst="snip1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grpSp>
        <p:nvGrpSpPr>
          <p:cNvPr id="35" name="Group 110"/>
          <p:cNvGrpSpPr/>
          <p:nvPr/>
        </p:nvGrpSpPr>
        <p:grpSpPr>
          <a:xfrm>
            <a:off x="2209800" y="4267200"/>
            <a:ext cx="1676400" cy="2400300"/>
            <a:chOff x="-838200" y="3886200"/>
            <a:chExt cx="1676400" cy="2400300"/>
          </a:xfrm>
          <a:solidFill>
            <a:schemeClr val="accent1"/>
          </a:solidFill>
        </p:grpSpPr>
        <p:sp>
          <p:nvSpPr>
            <p:cNvPr id="115" name="Snip Single Corner Rectangle 114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16" name="Snip Single Corner Rectangle 115"/>
            <p:cNvSpPr/>
            <p:nvPr/>
          </p:nvSpPr>
          <p:spPr>
            <a:xfrm>
              <a:off x="-838200" y="59817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117" name="Straight Arrow Connector 116"/>
            <p:cNvCxnSpPr>
              <a:stCxn id="115" idx="1"/>
              <a:endCxn id="116" idx="3"/>
            </p:cNvCxnSpPr>
            <p:nvPr/>
          </p:nvCxnSpPr>
          <p:spPr>
            <a:xfrm rot="5400000">
              <a:off x="-895350" y="4476750"/>
              <a:ext cx="1790700" cy="12192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117"/>
          <p:cNvGrpSpPr/>
          <p:nvPr/>
        </p:nvGrpSpPr>
        <p:grpSpPr>
          <a:xfrm>
            <a:off x="2209800" y="4267200"/>
            <a:ext cx="508000" cy="1549400"/>
            <a:chOff x="381000" y="3886200"/>
            <a:chExt cx="508000" cy="1549400"/>
          </a:xfrm>
          <a:solidFill>
            <a:schemeClr val="accent1"/>
          </a:solidFill>
        </p:grpSpPr>
        <p:cxnSp>
          <p:nvCxnSpPr>
            <p:cNvPr id="119" name="Straight Arrow Connector 118"/>
            <p:cNvCxnSpPr>
              <a:stCxn id="120" idx="1"/>
              <a:endCxn id="121" idx="3"/>
            </p:cNvCxnSpPr>
            <p:nvPr/>
          </p:nvCxnSpPr>
          <p:spPr>
            <a:xfrm rot="16200000" flipH="1">
              <a:off x="165100" y="4635500"/>
              <a:ext cx="939800" cy="508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Snip Single Corner Rectangle 119"/>
            <p:cNvSpPr/>
            <p:nvPr/>
          </p:nvSpPr>
          <p:spPr>
            <a:xfrm>
              <a:off x="381000" y="38862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21" name="Snip Single Corner Rectangle 120"/>
            <p:cNvSpPr/>
            <p:nvPr/>
          </p:nvSpPr>
          <p:spPr>
            <a:xfrm>
              <a:off x="431800" y="5130800"/>
              <a:ext cx="457200" cy="304800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cxnSp>
        <p:nvCxnSpPr>
          <p:cNvPr id="125" name="Straight Arrow Connector 124"/>
          <p:cNvCxnSpPr>
            <a:stCxn id="77" idx="1"/>
            <a:endCxn id="106" idx="3"/>
          </p:cNvCxnSpPr>
          <p:nvPr/>
        </p:nvCxnSpPr>
        <p:spPr>
          <a:xfrm rot="5400000">
            <a:off x="1358900" y="4711700"/>
            <a:ext cx="609600" cy="330200"/>
          </a:xfrm>
          <a:prstGeom prst="straightConnector1">
            <a:avLst/>
          </a:prstGeom>
          <a:solidFill>
            <a:schemeClr val="accent1"/>
          </a:solidFill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6430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Δευτερεύουσα Μνήμη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394" name="Slide Number Placeholder 2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1945C953-8A00-4E1D-BB39-9550AF146221}" type="slidenum">
              <a:rPr lang="en-US">
                <a:latin typeface="Arial" charset="0"/>
                <a:cs typeface="Arial" charset="0"/>
              </a:rPr>
              <a:pPr/>
              <a:t>57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90800" y="1600200"/>
            <a:ext cx="3429000" cy="510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/>
          <a:lstStyle/>
          <a:p>
            <a:pPr eaLnBrk="0" hangingPunct="0">
              <a:defRPr/>
            </a:pPr>
            <a:endParaRPr lang="el-GR"/>
          </a:p>
        </p:txBody>
      </p:sp>
      <p:sp>
        <p:nvSpPr>
          <p:cNvPr id="30" name="Rounded Rectangle 29"/>
          <p:cNvSpPr/>
          <p:nvPr/>
        </p:nvSpPr>
        <p:spPr>
          <a:xfrm>
            <a:off x="2820988" y="5715000"/>
            <a:ext cx="2971800" cy="838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Κύρια Μνήμη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2819400" y="1752600"/>
            <a:ext cx="2973388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Κεντρική </a:t>
            </a:r>
          </a:p>
          <a:p>
            <a:pPr algn="ctr" eaLnBrk="0" hangingPunct="0">
              <a:defRPr/>
            </a:pPr>
            <a:r>
              <a:rPr lang="el-GR" dirty="0"/>
              <a:t>Μονάδα </a:t>
            </a:r>
          </a:p>
          <a:p>
            <a:pPr algn="ctr" eaLnBrk="0" hangingPunct="0">
              <a:defRPr/>
            </a:pPr>
            <a:r>
              <a:rPr lang="el-GR" dirty="0"/>
              <a:t>Επεξεργασίας</a:t>
            </a:r>
            <a:endParaRPr lang="en-US" dirty="0"/>
          </a:p>
        </p:txBody>
      </p:sp>
      <p:sp>
        <p:nvSpPr>
          <p:cNvPr id="33" name="Up-Down Arrow 32"/>
          <p:cNvSpPr/>
          <p:nvPr/>
        </p:nvSpPr>
        <p:spPr>
          <a:xfrm>
            <a:off x="4192588" y="5029200"/>
            <a:ext cx="287337" cy="68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858000" y="1752600"/>
            <a:ext cx="1676400" cy="1600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000" dirty="0"/>
              <a:t>Συσκευές</a:t>
            </a:r>
          </a:p>
          <a:p>
            <a:pPr algn="ctr" eaLnBrk="0" hangingPunct="0">
              <a:defRPr/>
            </a:pPr>
            <a:r>
              <a:rPr lang="el-GR" sz="2000" dirty="0"/>
              <a:t>Εξόδου</a:t>
            </a:r>
            <a:endParaRPr lang="en-US" sz="2000" dirty="0"/>
          </a:p>
        </p:txBody>
      </p:sp>
      <p:sp>
        <p:nvSpPr>
          <p:cNvPr id="37" name="Rounded Rectangle 36"/>
          <p:cNvSpPr/>
          <p:nvPr/>
        </p:nvSpPr>
        <p:spPr>
          <a:xfrm>
            <a:off x="76200" y="1752600"/>
            <a:ext cx="1676400" cy="1600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000" dirty="0"/>
              <a:t>Συσκευές</a:t>
            </a:r>
          </a:p>
          <a:p>
            <a:pPr algn="ctr" eaLnBrk="0" hangingPunct="0">
              <a:defRPr/>
            </a:pPr>
            <a:r>
              <a:rPr lang="el-GR" sz="2000" dirty="0"/>
              <a:t>Εισόδου</a:t>
            </a:r>
            <a:endParaRPr lang="en-US" sz="2000" dirty="0"/>
          </a:p>
        </p:txBody>
      </p:sp>
      <p:sp>
        <p:nvSpPr>
          <p:cNvPr id="39" name="Rounded Rectangle 38"/>
          <p:cNvSpPr/>
          <p:nvPr/>
        </p:nvSpPr>
        <p:spPr>
          <a:xfrm>
            <a:off x="6858000" y="4953000"/>
            <a:ext cx="2133600" cy="1600200"/>
          </a:xfrm>
          <a:prstGeom prst="roundRect">
            <a:avLst/>
          </a:prstGeom>
          <a:solidFill>
            <a:schemeClr val="accent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000" dirty="0"/>
              <a:t>Συσκευές</a:t>
            </a:r>
          </a:p>
          <a:p>
            <a:pPr algn="ctr" eaLnBrk="0" hangingPunct="0">
              <a:defRPr/>
            </a:pPr>
            <a:r>
              <a:rPr lang="el-GR" sz="2000" dirty="0"/>
              <a:t>Δευτερεύουσας</a:t>
            </a:r>
          </a:p>
          <a:p>
            <a:pPr algn="ctr" eaLnBrk="0" hangingPunct="0">
              <a:defRPr/>
            </a:pPr>
            <a:r>
              <a:rPr lang="el-GR" sz="2000" dirty="0"/>
              <a:t> Μνήμης</a:t>
            </a:r>
            <a:endParaRPr lang="en-US" sz="2000" dirty="0"/>
          </a:p>
        </p:txBody>
      </p:sp>
      <p:sp>
        <p:nvSpPr>
          <p:cNvPr id="40" name="Left-Right Arrow 39"/>
          <p:cNvSpPr/>
          <p:nvPr/>
        </p:nvSpPr>
        <p:spPr>
          <a:xfrm>
            <a:off x="6019800" y="5638800"/>
            <a:ext cx="828675" cy="287338"/>
          </a:xfrm>
          <a:prstGeom prst="leftRightArrow">
            <a:avLst/>
          </a:prstGeom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1762125" y="2438400"/>
            <a:ext cx="82867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6029325" y="2438400"/>
            <a:ext cx="82867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077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Δευτερεύουσα Μνήμη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1" y="1570038"/>
            <a:ext cx="8991600" cy="5287962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1800"/>
              </a:spcBef>
            </a:pPr>
            <a:r>
              <a:rPr lang="el-GR" sz="2800" dirty="0"/>
              <a:t>Η Κύρια Μνήμη είναι </a:t>
            </a:r>
            <a:r>
              <a:rPr lang="el-GR" sz="2800" b="1" i="1" dirty="0"/>
              <a:t>περιορισμένη</a:t>
            </a:r>
            <a:r>
              <a:rPr lang="el-GR" sz="2800" dirty="0"/>
              <a:t> και </a:t>
            </a:r>
            <a:r>
              <a:rPr lang="el-GR" sz="2800" b="1" i="1" dirty="0"/>
              <a:t>πτητική</a:t>
            </a:r>
            <a:r>
              <a:rPr lang="el-GR" sz="2800" i="1" dirty="0"/>
              <a:t> </a:t>
            </a:r>
            <a:r>
              <a:rPr lang="el-GR" sz="2800" dirty="0"/>
              <a:t>(στο εγγράψιμο τμήμα της). </a:t>
            </a:r>
          </a:p>
          <a:p>
            <a:pPr marL="457200" indent="-457200">
              <a:lnSpc>
                <a:spcPct val="90000"/>
              </a:lnSpc>
              <a:spcBef>
                <a:spcPts val="1800"/>
              </a:spcBef>
            </a:pPr>
            <a:r>
              <a:rPr lang="el-GR" sz="2800" dirty="0"/>
              <a:t>Επομένως είναι σημαντικό να υπάρχουν και </a:t>
            </a:r>
            <a:r>
              <a:rPr lang="el-GR" sz="2800" b="1" dirty="0"/>
              <a:t>άλλες συσκευές αποθήκευσης</a:t>
            </a:r>
            <a:r>
              <a:rPr lang="el-GR" sz="2800" dirty="0"/>
              <a:t>, όπου εντολές και δεδομένα να μπορούν</a:t>
            </a:r>
            <a:r>
              <a:rPr lang="el-GR" sz="2800" b="1" dirty="0"/>
              <a:t> να διατηρούνται όσο ο υπολογιστής δεν λειτουργεί</a:t>
            </a:r>
            <a:r>
              <a:rPr lang="el-GR" sz="2800" dirty="0"/>
              <a:t> ή όσο αυτά δεν υφίστανται επεξεργασία.</a:t>
            </a:r>
          </a:p>
          <a:p>
            <a:pPr marL="457200" indent="-457200">
              <a:lnSpc>
                <a:spcPct val="90000"/>
              </a:lnSpc>
              <a:spcBef>
                <a:spcPts val="1800"/>
              </a:spcBef>
            </a:pPr>
            <a:r>
              <a:rPr lang="el-GR" sz="2800" dirty="0"/>
              <a:t>Λέμε ότι οι συσκευές αυτές συνιστούν τη </a:t>
            </a:r>
            <a:r>
              <a:rPr lang="el-GR" sz="2800" b="1" i="1" dirty="0"/>
              <a:t>Δευτερεύουσα </a:t>
            </a:r>
            <a:r>
              <a:rPr lang="el-GR" sz="2800" dirty="0"/>
              <a:t>ή</a:t>
            </a:r>
            <a:r>
              <a:rPr lang="en-US" sz="2800" dirty="0"/>
              <a:t> </a:t>
            </a:r>
            <a:r>
              <a:rPr lang="el-GR" sz="2800" b="1" i="1" dirty="0"/>
              <a:t>Βοηθητική Μνήμη </a:t>
            </a:r>
            <a:r>
              <a:rPr lang="el-GR" sz="2800" dirty="0"/>
              <a:t>(</a:t>
            </a:r>
            <a:r>
              <a:rPr lang="en-US" sz="2800" dirty="0"/>
              <a:t>Secondary/Auxiliary</a:t>
            </a:r>
            <a:r>
              <a:rPr lang="el-GR" sz="2800" dirty="0"/>
              <a:t> </a:t>
            </a:r>
            <a:r>
              <a:rPr lang="en-US" sz="2800" dirty="0"/>
              <a:t>Memory</a:t>
            </a:r>
            <a:r>
              <a:rPr lang="el-GR" sz="2800" dirty="0"/>
              <a:t>).</a:t>
            </a:r>
            <a:r>
              <a:rPr lang="en-US" sz="2800" dirty="0"/>
              <a:t> </a:t>
            </a:r>
          </a:p>
          <a:p>
            <a:pPr marL="777875" lvl="1" indent="-457200">
              <a:lnSpc>
                <a:spcPct val="90000"/>
              </a:lnSpc>
              <a:spcBef>
                <a:spcPts val="600"/>
              </a:spcBef>
            </a:pPr>
            <a:r>
              <a:rPr lang="el-GR" dirty="0"/>
              <a:t>Κάποιες από αυτές εγκαθίστανται στον Η/Υ κατά την αρχική του συναρμολόγηση.  </a:t>
            </a:r>
            <a:endParaRPr lang="en-US" dirty="0"/>
          </a:p>
          <a:p>
            <a:pPr marL="777875" lvl="1" indent="-457200">
              <a:lnSpc>
                <a:spcPct val="90000"/>
              </a:lnSpc>
              <a:spcBef>
                <a:spcPts val="600"/>
              </a:spcBef>
            </a:pPr>
            <a:r>
              <a:rPr lang="el-GR" dirty="0"/>
              <a:t>Άλλες μπορούν να εγκαθίστανται και να </a:t>
            </a:r>
            <a:r>
              <a:rPr lang="el-GR" dirty="0" err="1"/>
              <a:t>απεγκαθίστανται</a:t>
            </a:r>
            <a:r>
              <a:rPr lang="el-GR" dirty="0"/>
              <a:t> αργότερα κατά βούληση.</a:t>
            </a:r>
            <a:endParaRPr lang="en-US" dirty="0"/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FF1BF429-CEEF-4541-91FB-A4A9546898C5}" type="slidenum">
              <a:rPr lang="en-US">
                <a:latin typeface="Arial" charset="0"/>
                <a:cs typeface="Arial" charset="0"/>
              </a:rPr>
              <a:pPr/>
              <a:t>58</a:t>
            </a:fld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6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1" y="1570038"/>
            <a:ext cx="8839199" cy="5287962"/>
          </a:xfrm>
        </p:spPr>
        <p:txBody>
          <a:bodyPr/>
          <a:lstStyle/>
          <a:p>
            <a:pPr marL="0">
              <a:spcBef>
                <a:spcPct val="0"/>
              </a:spcBef>
              <a:buNone/>
            </a:pPr>
            <a:r>
              <a:rPr lang="el-GR" sz="3200" b="1" u="sng" dirty="0"/>
              <a:t>Βήμα 2</a:t>
            </a:r>
            <a:r>
              <a:rPr lang="en-US" sz="3200" b="1" u="sng" dirty="0"/>
              <a:t>: </a:t>
            </a:r>
            <a:r>
              <a:rPr lang="el-GR" sz="3200" b="1" u="sng" dirty="0"/>
              <a:t>Επεξεργασία Δεδομένων και Εντολών</a:t>
            </a:r>
          </a:p>
          <a:p>
            <a:pPr marL="512763" indent="-512763" algn="just">
              <a:spcBef>
                <a:spcPts val="600"/>
              </a:spcBef>
            </a:pPr>
            <a:r>
              <a:rPr lang="el-GR" sz="2300" b="1" dirty="0"/>
              <a:t>Οι Εντολές και τα Δεδομένα </a:t>
            </a:r>
            <a:r>
              <a:rPr lang="el-GR" sz="2300" dirty="0"/>
              <a:t>μεταφέρονται από την </a:t>
            </a:r>
            <a:r>
              <a:rPr lang="el-GR" sz="2300" b="1" dirty="0"/>
              <a:t>Κύρια Μνήμη</a:t>
            </a:r>
            <a:r>
              <a:rPr lang="el-GR" sz="2300" dirty="0"/>
              <a:t> στην</a:t>
            </a:r>
            <a:r>
              <a:rPr lang="el-GR" sz="2300" b="1" dirty="0"/>
              <a:t> </a:t>
            </a:r>
            <a:r>
              <a:rPr lang="el-GR" sz="2300" b="1" dirty="0">
                <a:solidFill>
                  <a:srgbClr val="FF0000"/>
                </a:solidFill>
              </a:rPr>
              <a:t>Κεντρική Μονάδα Επεξεργασίας</a:t>
            </a:r>
            <a:r>
              <a:rPr lang="en-US" sz="2300" b="1" dirty="0">
                <a:solidFill>
                  <a:srgbClr val="FF0000"/>
                </a:solidFill>
              </a:rPr>
              <a:t> (KME)</a:t>
            </a:r>
            <a:r>
              <a:rPr lang="el-GR" sz="2300" b="1" dirty="0">
                <a:solidFill>
                  <a:srgbClr val="FF0000"/>
                </a:solidFill>
              </a:rPr>
              <a:t> </a:t>
            </a:r>
            <a:r>
              <a:rPr lang="el-GR" sz="2300" b="1" dirty="0"/>
              <a:t>του Υπολογιστή</a:t>
            </a:r>
            <a:r>
              <a:rPr lang="el-GR" sz="2300" dirty="0"/>
              <a:t>,</a:t>
            </a:r>
            <a:r>
              <a:rPr lang="el-GR" sz="2300" b="1" dirty="0"/>
              <a:t> </a:t>
            </a:r>
            <a:r>
              <a:rPr lang="el-GR" sz="2300" dirty="0"/>
              <a:t>για</a:t>
            </a:r>
            <a:r>
              <a:rPr lang="en-US" sz="2300" dirty="0"/>
              <a:t> </a:t>
            </a:r>
            <a:r>
              <a:rPr lang="el-GR" sz="2300" b="1" dirty="0"/>
              <a:t>Επεξεργασία</a:t>
            </a:r>
            <a:r>
              <a:rPr lang="el-GR" sz="2300" dirty="0"/>
              <a:t> και </a:t>
            </a:r>
            <a:r>
              <a:rPr lang="el-GR" sz="2300" b="1" dirty="0"/>
              <a:t>Υπολογισμούς</a:t>
            </a:r>
            <a:r>
              <a:rPr lang="en-US" sz="2300" b="1" dirty="0"/>
              <a:t>!</a:t>
            </a:r>
            <a:endParaRPr lang="el-GR" sz="2300" b="1" dirty="0"/>
          </a:p>
          <a:p>
            <a:pPr marL="833438" lvl="1" indent="-512763" algn="just">
              <a:spcBef>
                <a:spcPts val="600"/>
              </a:spcBef>
            </a:pPr>
            <a:r>
              <a:rPr lang="el-GR" sz="2300" b="1" dirty="0"/>
              <a:t>ΠΡΟΣΟΧΗ</a:t>
            </a:r>
            <a:r>
              <a:rPr lang="en-US" sz="2300" b="1" dirty="0"/>
              <a:t>: </a:t>
            </a:r>
            <a:r>
              <a:rPr lang="el-GR" sz="2300" dirty="0"/>
              <a:t>Η ΚΜΕ μπορεί να εκτελεί </a:t>
            </a:r>
            <a:r>
              <a:rPr lang="el-GR" sz="2300" b="1" dirty="0"/>
              <a:t>ΜΟΝΟ ΜΙΑ ΕΝΤΟΛΗ κάθε φορά! </a:t>
            </a:r>
          </a:p>
          <a:p>
            <a:pPr marL="1106488" lvl="2" indent="-512763" algn="just">
              <a:spcBef>
                <a:spcPts val="600"/>
              </a:spcBef>
            </a:pPr>
            <a:r>
              <a:rPr lang="el-GR" dirty="0"/>
              <a:t>Η </a:t>
            </a:r>
            <a:r>
              <a:rPr lang="el-GR" b="1" dirty="0"/>
              <a:t>Εντολή</a:t>
            </a:r>
            <a:r>
              <a:rPr lang="el-GR" dirty="0"/>
              <a:t> η οποία θα εκτελεστεί καθώς και τα </a:t>
            </a:r>
            <a:r>
              <a:rPr lang="el-GR" b="1" dirty="0"/>
              <a:t>Δεδομένα</a:t>
            </a:r>
            <a:r>
              <a:rPr lang="el-GR" dirty="0"/>
              <a:t> στα οποία θα εκτελεστεί η εντολή </a:t>
            </a:r>
            <a:r>
              <a:rPr lang="el-GR" b="1" dirty="0"/>
              <a:t>μεταφέρονται</a:t>
            </a:r>
            <a:r>
              <a:rPr lang="el-GR" dirty="0"/>
              <a:t> από την </a:t>
            </a:r>
            <a:r>
              <a:rPr lang="el-GR" b="1" dirty="0"/>
              <a:t>Κύρια Μνήμη</a:t>
            </a:r>
            <a:r>
              <a:rPr lang="el-GR" dirty="0"/>
              <a:t> στην </a:t>
            </a:r>
            <a:r>
              <a:rPr lang="el-GR" b="1" dirty="0"/>
              <a:t>ΚΜΕ</a:t>
            </a:r>
            <a:r>
              <a:rPr lang="en-US" b="1" dirty="0"/>
              <a:t>.</a:t>
            </a:r>
            <a:endParaRPr lang="el-GR" dirty="0"/>
          </a:p>
          <a:p>
            <a:pPr marL="1106488" lvl="2" indent="-512763" algn="just">
              <a:spcBef>
                <a:spcPts val="600"/>
              </a:spcBef>
            </a:pPr>
            <a:r>
              <a:rPr lang="el-GR" b="1" dirty="0"/>
              <a:t>Όταν η εντολή εκτελεστεί </a:t>
            </a:r>
            <a:r>
              <a:rPr lang="el-GR" dirty="0"/>
              <a:t>τότε η </a:t>
            </a:r>
            <a:r>
              <a:rPr lang="el-GR" b="1" dirty="0"/>
              <a:t>ΚΜΕ ζητάει από την Κύρια Μνήμη την επόμενη εντολή που περιμένει να εκτελεστεί </a:t>
            </a:r>
            <a:r>
              <a:rPr lang="el-GR" dirty="0"/>
              <a:t>καθώς και τα καινούρια </a:t>
            </a:r>
            <a:r>
              <a:rPr lang="el-GR" b="1" dirty="0"/>
              <a:t>δεδομένα</a:t>
            </a:r>
            <a:r>
              <a:rPr lang="el-GR" dirty="0"/>
              <a:t> στα οποία θα </a:t>
            </a:r>
            <a:r>
              <a:rPr lang="el-GR" b="1" dirty="0"/>
              <a:t>εκτελεστεί η εντολή</a:t>
            </a:r>
            <a:r>
              <a:rPr lang="el-GR" dirty="0"/>
              <a:t>.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61C6975C-92C7-4652-B355-E92F963BED4A}" type="slidenum">
              <a:rPr lang="en-US">
                <a:latin typeface="Arial" charset="0"/>
                <a:cs typeface="Arial" charset="0"/>
              </a:rPr>
              <a:pPr/>
              <a:t>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Πως Λειτουργούν οι Υπολογιστές</a:t>
            </a:r>
            <a:r>
              <a:rPr lang="en-US" dirty="0">
                <a:solidFill>
                  <a:schemeClr val="tx1"/>
                </a:solidFill>
              </a:rPr>
              <a:t>; </a:t>
            </a:r>
            <a:br>
              <a:rPr lang="el-GR" dirty="0">
                <a:solidFill>
                  <a:schemeClr val="tx1"/>
                </a:solidFill>
              </a:rPr>
            </a:br>
            <a:r>
              <a:rPr lang="el-GR" dirty="0">
                <a:solidFill>
                  <a:schemeClr val="tx1"/>
                </a:solidFill>
              </a:rPr>
              <a:t>(4 βήματα)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474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Δευτερεύουσα Μνήμη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FF1BF429-CEEF-4541-91FB-A4A9546898C5}" type="slidenum">
              <a:rPr lang="en-US">
                <a:latin typeface="Arial" charset="0"/>
                <a:cs typeface="Arial" charset="0"/>
              </a:rPr>
              <a:pPr/>
              <a:t>59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6179460" y="3505200"/>
            <a:ext cx="2819400" cy="1020762"/>
          </a:xfrm>
        </p:spPr>
        <p:txBody>
          <a:bodyPr/>
          <a:lstStyle/>
          <a:p>
            <a:pPr marL="0" algn="ctr">
              <a:lnSpc>
                <a:spcPts val="28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sz="2800" b="1" dirty="0"/>
              <a:t>Μαγνητικά Μέσα Αποθήκευσης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8" y="2209800"/>
            <a:ext cx="5891213" cy="376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6659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Δευτερεύουσα Μνήμη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FF1BF429-CEEF-4541-91FB-A4A9546898C5}" type="slidenum">
              <a:rPr lang="en-US">
                <a:latin typeface="Arial" charset="0"/>
                <a:cs typeface="Arial" charset="0"/>
              </a:rPr>
              <a:pPr/>
              <a:t>60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6179460" y="3505200"/>
            <a:ext cx="2819400" cy="1020762"/>
          </a:xfrm>
        </p:spPr>
        <p:txBody>
          <a:bodyPr/>
          <a:lstStyle/>
          <a:p>
            <a:pPr marL="0" algn="ctr">
              <a:lnSpc>
                <a:spcPts val="28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sz="2800" b="1" dirty="0"/>
              <a:t>Οπτικά Μέσα Αποθήκευσης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8135"/>
            <a:ext cx="4709160" cy="376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0329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Δευτερεύουσα Μνήμη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FF1BF429-CEEF-4541-91FB-A4A9546898C5}" type="slidenum">
              <a:rPr lang="en-US">
                <a:latin typeface="Arial" charset="0"/>
                <a:cs typeface="Arial" charset="0"/>
              </a:rPr>
              <a:pPr/>
              <a:t>61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2514600" y="1905000"/>
            <a:ext cx="4191000" cy="1020762"/>
          </a:xfrm>
        </p:spPr>
        <p:txBody>
          <a:bodyPr/>
          <a:lstStyle/>
          <a:p>
            <a:pPr marL="0" algn="ctr">
              <a:lnSpc>
                <a:spcPts val="28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sz="2800" b="1" dirty="0"/>
              <a:t>Ηλεκτρονικά Μέσα Αποθήκευσης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4200"/>
            <a:ext cx="89439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998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9" descr="magnetic tape oper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475615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sz="3800" dirty="0">
                <a:solidFill>
                  <a:schemeClr val="tx1"/>
                </a:solidFill>
              </a:rPr>
              <a:t>Δευτερεύουσα Μνήμη:</a:t>
            </a:r>
            <a:br>
              <a:rPr lang="el-GR" sz="3800" dirty="0">
                <a:solidFill>
                  <a:schemeClr val="tx1"/>
                </a:solidFill>
              </a:rPr>
            </a:br>
            <a:r>
              <a:rPr lang="el-GR" sz="3800" i="1" dirty="0">
                <a:solidFill>
                  <a:schemeClr val="tx1"/>
                </a:solidFill>
              </a:rPr>
              <a:t>Μαγνητικές Ταινίες</a:t>
            </a:r>
            <a:endParaRPr lang="en-US" sz="3800" i="1" dirty="0">
              <a:solidFill>
                <a:schemeClr val="tx1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0" y="1524000"/>
            <a:ext cx="4114800" cy="5287962"/>
          </a:xfrm>
        </p:spPr>
        <p:txBody>
          <a:bodyPr/>
          <a:lstStyle/>
          <a:p>
            <a:pPr marL="1588" algn="just">
              <a:lnSpc>
                <a:spcPts val="28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sz="2800" dirty="0"/>
              <a:t>Στην </a:t>
            </a:r>
            <a:r>
              <a:rPr lang="el-GR" sz="2800" b="1" i="1" dirty="0"/>
              <a:t>Μαγνητική Ταινία </a:t>
            </a:r>
            <a:r>
              <a:rPr lang="el-GR" sz="2800" dirty="0"/>
              <a:t>(</a:t>
            </a:r>
            <a:r>
              <a:rPr lang="en-US" sz="2800" i="1" dirty="0"/>
              <a:t>magnetic tape</a:t>
            </a:r>
            <a:r>
              <a:rPr lang="el-GR" sz="2800" dirty="0"/>
              <a:t>) τα μπιτ αναπαρίστανται πάνω σε </a:t>
            </a:r>
            <a:r>
              <a:rPr lang="el-GR" sz="2800" b="1" dirty="0"/>
              <a:t>Μαγνητικό Υλικό </a:t>
            </a:r>
            <a:r>
              <a:rPr lang="el-GR" sz="2800" dirty="0"/>
              <a:t>που καλύπτει την επιφάνεια μιας </a:t>
            </a:r>
            <a:r>
              <a:rPr lang="el-GR" sz="2800" b="1" dirty="0"/>
              <a:t>Πλαστικής Ταινίας</a:t>
            </a:r>
            <a:r>
              <a:rPr lang="el-GR" sz="2800" dirty="0"/>
              <a:t>.</a:t>
            </a:r>
          </a:p>
          <a:p>
            <a:pPr marL="1588" algn="just">
              <a:lnSpc>
                <a:spcPts val="28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sz="2800" dirty="0"/>
              <a:t>Για την </a:t>
            </a:r>
            <a:r>
              <a:rPr lang="el-GR" sz="2800" b="1" dirty="0"/>
              <a:t>προσπέλαση ενός σημείου </a:t>
            </a:r>
            <a:r>
              <a:rPr lang="el-GR" sz="2800" dirty="0"/>
              <a:t>της επιφάνειας, η ταινία </a:t>
            </a:r>
            <a:r>
              <a:rPr lang="el-GR" sz="2800" b="1" dirty="0"/>
              <a:t>περιστρέφεται</a:t>
            </a:r>
            <a:r>
              <a:rPr lang="el-GR" sz="2800" dirty="0"/>
              <a:t>  </a:t>
            </a:r>
            <a:r>
              <a:rPr lang="el-GR" sz="2800" b="1" dirty="0"/>
              <a:t>μέχρι το ζητούμενο σημείο να βρεθεί </a:t>
            </a:r>
            <a:r>
              <a:rPr lang="el-GR" sz="2800" dirty="0"/>
              <a:t>κάτω από την (σταθερή) κεφαλή Εγγραφής/Ανάγνωσης.</a:t>
            </a:r>
          </a:p>
        </p:txBody>
      </p:sp>
      <p:sp>
        <p:nvSpPr>
          <p:cNvPr id="61444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6C701BD7-96E1-47AD-BEA2-BAFFABE7D822}" type="slidenum">
              <a:rPr lang="en-US">
                <a:latin typeface="Arial" charset="0"/>
                <a:cs typeface="Arial" charset="0"/>
              </a:rPr>
              <a:pPr/>
              <a:t>62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61445" name="Picture 11" descr="magnetic tape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556313">
            <a:off x="3251200" y="5157788"/>
            <a:ext cx="16478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66279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340EC8BB-16E4-484A-876C-6F51063481C9}" type="slidenum">
              <a:rPr lang="en-US">
                <a:latin typeface="Arial" charset="0"/>
                <a:cs typeface="Arial" charset="0"/>
              </a:rPr>
              <a:pPr/>
              <a:t>63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570038"/>
            <a:ext cx="8531225" cy="868362"/>
          </a:xfrm>
        </p:spPr>
        <p:txBody>
          <a:bodyPr/>
          <a:lstStyle/>
          <a:p>
            <a:pPr marL="0" lvl="1" indent="0">
              <a:lnSpc>
                <a:spcPts val="2800"/>
              </a:lnSpc>
              <a:buFont typeface="Wingdings 2" pitchFamily="18" charset="2"/>
              <a:buNone/>
            </a:pPr>
            <a:r>
              <a:rPr lang="el-GR" sz="2800" dirty="0"/>
              <a:t>Η Ταινία χωρίζεται </a:t>
            </a:r>
            <a:r>
              <a:rPr lang="el-GR" sz="2800" b="1" dirty="0"/>
              <a:t>σε 9 τροχιές </a:t>
            </a:r>
            <a:r>
              <a:rPr lang="el-GR" sz="2800" dirty="0"/>
              <a:t>(</a:t>
            </a:r>
            <a:r>
              <a:rPr lang="el-GR" sz="2800" i="1" dirty="0"/>
              <a:t>Τ</a:t>
            </a:r>
            <a:r>
              <a:rPr lang="en-US" sz="2800" i="1" dirty="0"/>
              <a:t>racks</a:t>
            </a:r>
            <a:r>
              <a:rPr lang="el-GR" sz="2800" dirty="0"/>
              <a:t>). Σε </a:t>
            </a:r>
            <a:r>
              <a:rPr lang="el-GR" sz="2800" b="1" dirty="0"/>
              <a:t>κάθε Τροχιά</a:t>
            </a:r>
            <a:r>
              <a:rPr lang="el-GR" sz="2800" dirty="0"/>
              <a:t>, </a:t>
            </a:r>
            <a:r>
              <a:rPr lang="el-GR" sz="2800" b="1" dirty="0"/>
              <a:t>κάθε θέση </a:t>
            </a:r>
            <a:r>
              <a:rPr lang="el-GR" sz="2800" dirty="0"/>
              <a:t>αναπαριστά </a:t>
            </a:r>
            <a:r>
              <a:rPr lang="el-GR" sz="2800" b="1" dirty="0"/>
              <a:t>1 μπιτ</a:t>
            </a:r>
            <a:r>
              <a:rPr lang="en-US" sz="2800" dirty="0"/>
              <a:t>. </a:t>
            </a:r>
            <a:endParaRPr lang="el-GR" sz="28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09600" y="4038600"/>
            <a:ext cx="8531225" cy="2819400"/>
          </a:xfrm>
          <a:prstGeom prst="rect">
            <a:avLst/>
          </a:prstGeom>
        </p:spPr>
        <p:txBody>
          <a:bodyPr lIns="91429" tIns="45715" rIns="91429" bIns="45715"/>
          <a:lstStyle/>
          <a:p>
            <a:pPr marL="0" lvl="1" indent="0" defTabSz="914290" fontAlgn="auto">
              <a:lnSpc>
                <a:spcPct val="90000"/>
              </a:lnSpc>
              <a:spcBef>
                <a:spcPts val="10799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l-GR" sz="2800" dirty="0">
                <a:latin typeface="+mn-lt"/>
              </a:rPr>
              <a:t>Κάθε </a:t>
            </a:r>
            <a:r>
              <a:rPr lang="el-GR" sz="2800" b="1" dirty="0">
                <a:latin typeface="+mn-lt"/>
              </a:rPr>
              <a:t>Κατακόρυφη ομάδα </a:t>
            </a:r>
            <a:r>
              <a:rPr lang="el-GR" sz="2800" dirty="0">
                <a:latin typeface="+mn-lt"/>
              </a:rPr>
              <a:t>έχει </a:t>
            </a:r>
            <a:r>
              <a:rPr lang="el-GR" sz="2800" b="1" dirty="0">
                <a:latin typeface="+mn-lt"/>
              </a:rPr>
              <a:t>9 θέσεις</a:t>
            </a:r>
            <a:r>
              <a:rPr lang="el-GR" sz="2800" dirty="0">
                <a:latin typeface="+mn-lt"/>
              </a:rPr>
              <a:t> για μπιτ:</a:t>
            </a:r>
          </a:p>
          <a:p>
            <a:pPr marL="514288" lvl="1" indent="-514288" defTabSz="91429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l-GR" sz="2800" b="1" dirty="0">
                <a:latin typeface="+mn-lt"/>
              </a:rPr>
              <a:t>8 θέσεις </a:t>
            </a:r>
            <a:r>
              <a:rPr lang="el-GR" sz="2800" dirty="0">
                <a:latin typeface="+mn-lt"/>
              </a:rPr>
              <a:t>αναπαριστούν τα 8 μπιτ του </a:t>
            </a:r>
            <a:r>
              <a:rPr lang="el-GR" sz="2800" b="1" dirty="0" err="1">
                <a:latin typeface="+mn-lt"/>
              </a:rPr>
              <a:t>μπάιτ</a:t>
            </a:r>
            <a:r>
              <a:rPr lang="el-GR" sz="2800" dirty="0">
                <a:latin typeface="+mn-lt"/>
              </a:rPr>
              <a:t>, και</a:t>
            </a:r>
          </a:p>
          <a:p>
            <a:pPr marL="514288" lvl="1" indent="-514288" defTabSz="91429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l-GR" sz="2800" dirty="0">
                <a:latin typeface="+mn-lt"/>
              </a:rPr>
              <a:t>Η 9</a:t>
            </a:r>
            <a:r>
              <a:rPr lang="el-GR" sz="2800" baseline="30000" dirty="0">
                <a:latin typeface="+mn-lt"/>
              </a:rPr>
              <a:t>η</a:t>
            </a:r>
            <a:r>
              <a:rPr lang="el-GR" sz="2800" dirty="0">
                <a:latin typeface="+mn-lt"/>
              </a:rPr>
              <a:t> αναπαριστά ένα </a:t>
            </a:r>
            <a:r>
              <a:rPr lang="el-GR" sz="2800" b="1" i="1" dirty="0">
                <a:latin typeface="+mn-lt"/>
              </a:rPr>
              <a:t>μπιτ ισοτιμίας</a:t>
            </a:r>
            <a:r>
              <a:rPr lang="el-GR" sz="2800" dirty="0">
                <a:latin typeface="+mn-lt"/>
              </a:rPr>
              <a:t>. </a:t>
            </a:r>
          </a:p>
          <a:p>
            <a:pPr marL="533336" lvl="1" indent="0" defTabSz="91429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l-GR" sz="2800" dirty="0">
                <a:latin typeface="+mn-lt"/>
              </a:rPr>
              <a:t>(Δηλαδή ένα μπιτ που είναι 0 ή 1 έτσι ώστε η ομάδα να έχει </a:t>
            </a:r>
            <a:r>
              <a:rPr lang="el-GR" sz="2800" b="1" dirty="0">
                <a:latin typeface="+mn-lt"/>
              </a:rPr>
              <a:t>συνολικά </a:t>
            </a:r>
            <a:r>
              <a:rPr lang="el-GR" sz="2800" b="1" u="sng" dirty="0">
                <a:latin typeface="+mn-lt"/>
              </a:rPr>
              <a:t>περιττό</a:t>
            </a:r>
            <a:r>
              <a:rPr lang="el-GR" sz="2800" b="1" dirty="0">
                <a:latin typeface="+mn-lt"/>
              </a:rPr>
              <a:t> πλήθος από 1</a:t>
            </a:r>
            <a:r>
              <a:rPr lang="el-GR" sz="2800" dirty="0">
                <a:latin typeface="+mn-lt"/>
              </a:rPr>
              <a:t>.  Έτσι, αν ένα εκ των 9 μπιτ αντιγραφεί λάθος, το καταλαβαίνουμε.)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sz="3800" dirty="0">
                <a:solidFill>
                  <a:schemeClr val="tx1"/>
                </a:solidFill>
              </a:rPr>
              <a:t>Δευτερεύουσα Μνήμη: </a:t>
            </a:r>
            <a:br>
              <a:rPr lang="el-GR" sz="3800" dirty="0">
                <a:solidFill>
                  <a:schemeClr val="tx1"/>
                </a:solidFill>
              </a:rPr>
            </a:br>
            <a:r>
              <a:rPr lang="el-GR" sz="3800" i="1" dirty="0">
                <a:solidFill>
                  <a:schemeClr val="tx1"/>
                </a:solidFill>
              </a:rPr>
              <a:t>Μαγνητικές Ταινίες</a:t>
            </a:r>
            <a:endParaRPr lang="en-US" sz="3800" i="1" dirty="0">
              <a:solidFill>
                <a:schemeClr val="tx1"/>
              </a:solidFill>
            </a:endParaRPr>
          </a:p>
        </p:txBody>
      </p:sp>
      <p:pic>
        <p:nvPicPr>
          <p:cNvPr id="7" name="Picture 6" descr="magnetic tape track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74913"/>
            <a:ext cx="853440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82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EC5D11E1-105A-4991-9749-C54360739269}" type="slidenum">
              <a:rPr lang="en-US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570038"/>
            <a:ext cx="8531225" cy="5287962"/>
          </a:xfrm>
        </p:spPr>
        <p:txBody>
          <a:bodyPr>
            <a:noAutofit/>
          </a:bodyPr>
          <a:lstStyle/>
          <a:p>
            <a:pPr marL="1523817" indent="-1523817" fontAlgn="auto">
              <a:lnSpc>
                <a:spcPts val="28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l-GR" sz="2800" i="1" u="sng" dirty="0"/>
              <a:t>Ερώτηση:</a:t>
            </a:r>
            <a:r>
              <a:rPr lang="el-GR" sz="2800" dirty="0"/>
              <a:t> Στο παρακάτω απόκομμα μαγνητικής ταινίας, κάποια </a:t>
            </a:r>
            <a:r>
              <a:rPr lang="el-GR" sz="2800" dirty="0" err="1"/>
              <a:t>μπάιτ</a:t>
            </a:r>
            <a:r>
              <a:rPr lang="el-GR" sz="2800" dirty="0"/>
              <a:t> έχουν αντιγραφεί  λάθος. Ποια; </a:t>
            </a:r>
          </a:p>
          <a:p>
            <a:pPr marL="0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Font typeface="Wingdings"/>
              <a:buNone/>
              <a:tabLst>
                <a:tab pos="4481462" algn="r"/>
                <a:tab pos="4837819" algn="ctr"/>
                <a:tab pos="5204975" algn="l"/>
              </a:tabLst>
              <a:defRPr/>
            </a:pPr>
            <a:r>
              <a:rPr lang="el-GR" sz="2800" i="1" u="sng" dirty="0"/>
              <a:t>Απάντηση:</a:t>
            </a:r>
          </a:p>
          <a:p>
            <a:pPr marL="0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Font typeface="Wingdings"/>
              <a:buNone/>
              <a:tabLst>
                <a:tab pos="4481462" algn="r"/>
                <a:tab pos="4837819" algn="ctr"/>
                <a:tab pos="5204975" algn="l"/>
              </a:tabLst>
              <a:defRPr/>
            </a:pPr>
            <a:endParaRPr lang="el-GR" sz="2800" dirty="0"/>
          </a:p>
          <a:p>
            <a:pPr marL="0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Font typeface="Wingdings"/>
              <a:buNone/>
              <a:tabLst>
                <a:tab pos="4481462" algn="r"/>
                <a:tab pos="4837819" algn="ctr"/>
                <a:tab pos="5204975" algn="l"/>
              </a:tabLst>
              <a:defRPr/>
            </a:pPr>
            <a:endParaRPr lang="el-GR" sz="2800" dirty="0"/>
          </a:p>
          <a:p>
            <a:pPr marL="0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Font typeface="Wingdings"/>
              <a:buNone/>
              <a:tabLst>
                <a:tab pos="4481462" algn="r"/>
                <a:tab pos="4837819" algn="ctr"/>
                <a:tab pos="5204975" algn="l"/>
              </a:tabLst>
              <a:defRPr/>
            </a:pPr>
            <a:endParaRPr lang="el-GR" sz="2800" dirty="0"/>
          </a:p>
          <a:p>
            <a:pPr marL="0" algn="just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Font typeface="Wingdings"/>
              <a:buNone/>
              <a:tabLst>
                <a:tab pos="4481462" algn="r"/>
                <a:tab pos="4837819" algn="ctr"/>
                <a:tab pos="5204975" algn="l"/>
              </a:tabLst>
              <a:defRPr/>
            </a:pPr>
            <a:r>
              <a:rPr lang="el-GR" sz="2800" dirty="0"/>
              <a:t>Κάθε στήλη με </a:t>
            </a:r>
            <a:r>
              <a:rPr lang="el-GR" sz="2800" b="1" dirty="0"/>
              <a:t>άρτιο (ζυγό) πλήθος από 1 </a:t>
            </a:r>
            <a:r>
              <a:rPr lang="el-GR" sz="2800" dirty="0"/>
              <a:t>περιέχει </a:t>
            </a:r>
            <a:r>
              <a:rPr lang="el-GR" sz="2800" b="1" dirty="0"/>
              <a:t>σφάλμα</a:t>
            </a:r>
            <a:r>
              <a:rPr lang="el-GR" sz="2800" dirty="0"/>
              <a:t>. Διότι: Ξέρουμε ότι </a:t>
            </a:r>
            <a:r>
              <a:rPr lang="el-GR" sz="2800" b="1" dirty="0"/>
              <a:t>το μπιτ ισοτιμίας </a:t>
            </a:r>
            <a:r>
              <a:rPr lang="el-GR" sz="2800" dirty="0"/>
              <a:t>είχε </a:t>
            </a:r>
            <a:r>
              <a:rPr lang="el-GR" sz="2800" b="1" dirty="0"/>
              <a:t>επιλέξει την τιμή του </a:t>
            </a:r>
            <a:r>
              <a:rPr lang="el-GR" sz="2800" dirty="0"/>
              <a:t>έτσι ώστε το </a:t>
            </a:r>
            <a:r>
              <a:rPr lang="el-GR" sz="2800" b="1" dirty="0"/>
              <a:t>πλήθος των 1 στη στήλη </a:t>
            </a:r>
            <a:r>
              <a:rPr lang="el-GR" sz="2800" dirty="0"/>
              <a:t>να γίνει </a:t>
            </a:r>
            <a:r>
              <a:rPr lang="el-GR" sz="2800" b="1" dirty="0"/>
              <a:t>περιττό</a:t>
            </a:r>
            <a:r>
              <a:rPr lang="el-GR" sz="2800" dirty="0"/>
              <a:t>. Όμως τώρα το πλήθος των 1 είναι άρτιο</a:t>
            </a:r>
            <a:r>
              <a:rPr lang="el-GR" sz="2800" dirty="0">
                <a:sym typeface="Wingdings 2"/>
              </a:rPr>
              <a:t>. Ά</a:t>
            </a:r>
            <a:r>
              <a:rPr lang="el-GR" sz="2800" dirty="0"/>
              <a:t>ρα πρέπει να μεσολάβησε κάποιο σφάλμα.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14800" y="2819400"/>
          <a:ext cx="1874520" cy="180267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0297"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297"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297"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297"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297"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297"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297"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297"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297"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63594" name="Group 15"/>
          <p:cNvGrpSpPr>
            <a:grpSpLocks/>
          </p:cNvGrpSpPr>
          <p:nvPr/>
        </p:nvGrpSpPr>
        <p:grpSpPr bwMode="auto">
          <a:xfrm>
            <a:off x="2895600" y="2819400"/>
            <a:ext cx="4572000" cy="1803400"/>
            <a:chOff x="2895600" y="3048000"/>
            <a:chExt cx="4572000" cy="1803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895600" y="3048000"/>
              <a:ext cx="45720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895600" y="4849813"/>
              <a:ext cx="4572000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827963" y="3160713"/>
            <a:ext cx="935037" cy="954087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el-GR">
                <a:latin typeface="+mn-lt"/>
                <a:sym typeface="Wingdings 2"/>
              </a:rPr>
              <a:t></a:t>
            </a:r>
            <a:r>
              <a:rPr lang="el-GR">
                <a:latin typeface="+mn-lt"/>
              </a:rPr>
              <a:t>= 0 </a:t>
            </a:r>
          </a:p>
          <a:p>
            <a:pPr eaLnBrk="0" hangingPunct="0">
              <a:defRPr/>
            </a:pPr>
            <a:r>
              <a:rPr lang="el-GR" sz="3200">
                <a:latin typeface="+mn-lt"/>
                <a:sym typeface="Wingdings"/>
              </a:rPr>
              <a:t></a:t>
            </a:r>
            <a:r>
              <a:rPr lang="el-GR">
                <a:latin typeface="+mn-lt"/>
                <a:sym typeface="Wingdings"/>
              </a:rPr>
              <a:t>= 1</a:t>
            </a:r>
            <a:endParaRPr lang="en-US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24400" y="2667000"/>
            <a:ext cx="228600" cy="2133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562600" y="2667000"/>
            <a:ext cx="228600" cy="2133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sz="3800" dirty="0">
                <a:solidFill>
                  <a:schemeClr val="tx1"/>
                </a:solidFill>
              </a:rPr>
              <a:t>Δευτερεύουσα Μνήμη: </a:t>
            </a:r>
            <a:br>
              <a:rPr lang="el-GR" sz="3800" dirty="0">
                <a:solidFill>
                  <a:schemeClr val="tx1"/>
                </a:solidFill>
              </a:rPr>
            </a:br>
            <a:r>
              <a:rPr lang="el-GR" sz="3800" i="1" dirty="0">
                <a:solidFill>
                  <a:schemeClr val="tx1"/>
                </a:solidFill>
              </a:rPr>
              <a:t>Μαγνητικές Ταινίες</a:t>
            </a:r>
            <a:endParaRPr lang="en-US" sz="3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2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743200" y="1570038"/>
            <a:ext cx="6172200" cy="5287962"/>
          </a:xfrm>
        </p:spPr>
        <p:txBody>
          <a:bodyPr/>
          <a:lstStyle/>
          <a:p>
            <a:pPr marL="1588" algn="just">
              <a:lnSpc>
                <a:spcPts val="28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l-GR" sz="2800" dirty="0"/>
              <a:t>Η μαγνητική ταινία ήταν η πρώτη συσκευή μαζικής βοηθητικής αποθήκευσης.  </a:t>
            </a:r>
          </a:p>
          <a:p>
            <a:pPr marL="1588" algn="just">
              <a:lnSpc>
                <a:spcPts val="28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l-GR" sz="2800" b="1" dirty="0"/>
              <a:t>Βασικό Μειονέκτημα: </a:t>
            </a:r>
            <a:r>
              <a:rPr lang="el-GR" sz="2800" dirty="0"/>
              <a:t>η </a:t>
            </a:r>
            <a:r>
              <a:rPr lang="el-GR" sz="2800" b="1" i="1" dirty="0"/>
              <a:t>Μικρή Ταχύτητα Ανάκτησης των δεδομένων</a:t>
            </a:r>
            <a:r>
              <a:rPr lang="el-GR" sz="2800" dirty="0"/>
              <a:t>, λόγω της σειριακής προσπέλασής τους</a:t>
            </a:r>
            <a:r>
              <a:rPr lang="en-US" sz="2800" dirty="0"/>
              <a:t> (</a:t>
            </a:r>
            <a:r>
              <a:rPr lang="el-GR" sz="2800" dirty="0"/>
              <a:t>πριν προσπελάσουμε ένα </a:t>
            </a:r>
            <a:r>
              <a:rPr lang="el-GR" sz="2800" dirty="0" err="1"/>
              <a:t>μπάιτ</a:t>
            </a:r>
            <a:r>
              <a:rPr lang="el-GR" sz="2800" dirty="0"/>
              <a:t>, πρέπει να διατρέξουμε όλα τα προηγούμενα).</a:t>
            </a:r>
          </a:p>
          <a:p>
            <a:pPr marL="1588" algn="just">
              <a:lnSpc>
                <a:spcPts val="28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l-GR" sz="2800" b="1" dirty="0"/>
              <a:t>Βασικό Πλεονέκτημα</a:t>
            </a:r>
            <a:r>
              <a:rPr lang="el-GR" sz="2800" dirty="0"/>
              <a:t>: το </a:t>
            </a:r>
            <a:r>
              <a:rPr lang="el-GR" sz="2800" b="1" i="1" dirty="0"/>
              <a:t>Μικρό Κόστος</a:t>
            </a:r>
            <a:r>
              <a:rPr lang="el-GR" sz="2800" dirty="0"/>
              <a:t>.</a:t>
            </a:r>
          </a:p>
          <a:p>
            <a:pPr marL="1588" algn="just">
              <a:lnSpc>
                <a:spcPts val="28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l-GR" sz="2800" dirty="0"/>
              <a:t>Μπορεί να χρησιμοποιηθεί κυρίως για την αποθήκευση αντίγραφων εφεδρικών αρχείων (</a:t>
            </a:r>
            <a:r>
              <a:rPr lang="en-US" sz="2800" i="1" dirty="0"/>
              <a:t>backup</a:t>
            </a:r>
            <a:r>
              <a:rPr lang="el-GR" sz="2800" i="1" dirty="0"/>
              <a:t> </a:t>
            </a:r>
            <a:r>
              <a:rPr lang="en-US" sz="2800" i="1" dirty="0"/>
              <a:t>files</a:t>
            </a:r>
            <a:r>
              <a:rPr lang="en-US" sz="2800" dirty="0"/>
              <a:t>).</a:t>
            </a:r>
            <a:endParaRPr lang="el-GR" sz="2800" dirty="0"/>
          </a:p>
        </p:txBody>
      </p:sp>
      <p:sp>
        <p:nvSpPr>
          <p:cNvPr id="65539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DE8EE8AC-761D-4B13-8BDB-9ADEA71995A3}" type="slidenum">
              <a:rPr lang="en-US">
                <a:latin typeface="Arial" charset="0"/>
                <a:cs typeface="Arial" charset="0"/>
              </a:rPr>
              <a:pPr/>
              <a:t>65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65540" name="Picture 8" descr="magnetic tape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1588"/>
            <a:ext cx="2787650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sz="3800" dirty="0">
                <a:solidFill>
                  <a:schemeClr val="tx1"/>
                </a:solidFill>
              </a:rPr>
              <a:t>Δευτερεύουσα Μνήμη: </a:t>
            </a:r>
            <a:br>
              <a:rPr lang="el-GR" sz="3800" dirty="0">
                <a:solidFill>
                  <a:schemeClr val="tx1"/>
                </a:solidFill>
              </a:rPr>
            </a:br>
            <a:r>
              <a:rPr lang="el-GR" sz="3800" i="1" dirty="0">
                <a:solidFill>
                  <a:schemeClr val="tx1"/>
                </a:solidFill>
              </a:rPr>
              <a:t>Μαγνητικές Ταινίες</a:t>
            </a:r>
            <a:endParaRPr lang="en-US" sz="3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0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570038"/>
            <a:ext cx="8839200" cy="5287962"/>
          </a:xfrm>
        </p:spPr>
        <p:txBody>
          <a:bodyPr>
            <a:normAutofit/>
          </a:bodyPr>
          <a:lstStyle/>
          <a:p>
            <a:pPr marL="1588" algn="just" fontAlgn="auto">
              <a:lnSpc>
                <a:spcPts val="28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l-GR" sz="2600" dirty="0"/>
              <a:t>Στον </a:t>
            </a:r>
            <a:r>
              <a:rPr lang="el-GR" sz="2600" b="1" i="1" dirty="0"/>
              <a:t>Μαγνητικό Δίσκο </a:t>
            </a:r>
            <a:r>
              <a:rPr lang="el-GR" sz="2600" dirty="0"/>
              <a:t>(</a:t>
            </a:r>
            <a:r>
              <a:rPr lang="en-US" sz="2600" i="1" dirty="0"/>
              <a:t>Magnetic Disk</a:t>
            </a:r>
            <a:r>
              <a:rPr lang="el-GR" sz="2600" dirty="0"/>
              <a:t>)</a:t>
            </a:r>
            <a:r>
              <a:rPr lang="en-US" sz="2600" dirty="0"/>
              <a:t> </a:t>
            </a:r>
            <a:r>
              <a:rPr lang="el-GR" sz="2600" dirty="0"/>
              <a:t>η αρχή λειτουργίας είναι παρόμοια με αυτή των Μαγνητικών Ταινιών. </a:t>
            </a:r>
          </a:p>
          <a:p>
            <a:pPr marL="1588" algn="just" fontAlgn="auto">
              <a:lnSpc>
                <a:spcPts val="28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l-GR" sz="2600" dirty="0"/>
              <a:t>Τώρα το μαγνητικό υλικό καλύπτει έναν δίσκο.  Και η προσπέλαση ενός σημείου της επιφάνειας απαιτεί:</a:t>
            </a:r>
          </a:p>
          <a:p>
            <a:pPr marL="533336" indent="-533336" algn="just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l-GR" sz="2600" dirty="0"/>
              <a:t>Να </a:t>
            </a:r>
            <a:r>
              <a:rPr lang="el-GR" sz="2600" b="1" dirty="0"/>
              <a:t>περιστραφεί ο δίσκος</a:t>
            </a:r>
            <a:r>
              <a:rPr lang="el-GR" sz="2600" dirty="0"/>
              <a:t>, αλλά και </a:t>
            </a:r>
          </a:p>
          <a:p>
            <a:pPr marL="533336" indent="-533336" algn="just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l-GR" sz="2600" dirty="0"/>
              <a:t>Να </a:t>
            </a:r>
            <a:r>
              <a:rPr lang="el-GR" sz="2600" b="1" dirty="0"/>
              <a:t>μετατοπιστεί η κεφαλή</a:t>
            </a:r>
            <a:r>
              <a:rPr lang="el-GR" sz="2600" dirty="0"/>
              <a:t>.</a:t>
            </a:r>
          </a:p>
        </p:txBody>
      </p:sp>
      <p:pic>
        <p:nvPicPr>
          <p:cNvPr id="66562" name="Picture 12" descr="magnetic disk operation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106183"/>
            <a:ext cx="29876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8" descr="floppy dis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995058"/>
            <a:ext cx="25908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AFD90A5A-9D09-4B6C-BBCE-4D1025EDE571}" type="slidenum">
              <a:rPr lang="en-US">
                <a:latin typeface="Arial" charset="0"/>
                <a:cs typeface="Arial" charset="0"/>
              </a:rPr>
              <a:pPr/>
              <a:t>66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66566" name="Picture 11" descr="magnetic disk operation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583"/>
            <a:ext cx="3422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sz="3800" dirty="0">
                <a:solidFill>
                  <a:schemeClr val="tx1"/>
                </a:solidFill>
              </a:rPr>
              <a:t>Δευτερεύουσα Μνήμη:</a:t>
            </a:r>
            <a:br>
              <a:rPr lang="el-GR" sz="3800" dirty="0">
                <a:solidFill>
                  <a:schemeClr val="tx1"/>
                </a:solidFill>
              </a:rPr>
            </a:br>
            <a:r>
              <a:rPr lang="el-GR" sz="3800" i="1" dirty="0">
                <a:solidFill>
                  <a:schemeClr val="tx1"/>
                </a:solidFill>
              </a:rPr>
              <a:t>Μαγνητικός Δίσκος</a:t>
            </a:r>
            <a:endParaRPr lang="en-US" sz="3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243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524000"/>
            <a:ext cx="8839200" cy="1752600"/>
          </a:xfrm>
        </p:spPr>
        <p:txBody>
          <a:bodyPr/>
          <a:lstStyle/>
          <a:p>
            <a:pPr marL="1588" algn="just">
              <a:lnSpc>
                <a:spcPts val="2800"/>
              </a:lnSpc>
              <a:buNone/>
            </a:pPr>
            <a:r>
              <a:rPr lang="el-GR" sz="2800" dirty="0"/>
              <a:t>Ένας </a:t>
            </a:r>
            <a:r>
              <a:rPr lang="el-GR" sz="2800" b="1" i="1" dirty="0"/>
              <a:t>Σκληρός Δίσκος </a:t>
            </a:r>
            <a:r>
              <a:rPr lang="el-GR" sz="2800" dirty="0"/>
              <a:t>(</a:t>
            </a:r>
            <a:r>
              <a:rPr lang="en-US" sz="2800" i="1" dirty="0">
                <a:latin typeface="Calibri" panose="020F0502020204030204" pitchFamily="34" charset="0"/>
              </a:rPr>
              <a:t>Hard Disk</a:t>
            </a:r>
            <a:r>
              <a:rPr lang="el-GR" sz="2800" dirty="0"/>
              <a:t>) περιέχει πολλούς Μαγνητικούς Δίσκους (Επιφάνειες), τον έναν επάνω στον άλλον.</a:t>
            </a: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3B015029-C796-47D8-8EC1-51952B3905A0}" type="slidenum">
              <a:rPr lang="en-US">
                <a:latin typeface="Arial" charset="0"/>
                <a:cs typeface="Arial" charset="0"/>
              </a:rPr>
              <a:pPr/>
              <a:t>67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sz="4000" dirty="0">
                <a:solidFill>
                  <a:schemeClr val="tx1"/>
                </a:solidFill>
              </a:rPr>
              <a:t>Δευτερεύουσα Μνήμη: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l-GR" sz="4000" i="1" dirty="0">
                <a:solidFill>
                  <a:schemeClr val="tx1"/>
                </a:solidFill>
              </a:rPr>
              <a:t>Σκληρός Δίσκος</a:t>
            </a:r>
            <a:endParaRPr lang="en-US" sz="4000" i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://4.bp.blogspot.com/-RWkhNaFWPhY/Tlltq9vzEwI/AAAAAAABJ3Y/Ab0I_eNfFSo/s320/tromakti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4859649" cy="356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8351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9CB08429-AEE9-43B3-BF3D-59C6133E7CCB}" type="slidenum">
              <a:rPr lang="en-US">
                <a:latin typeface="Arial" charset="0"/>
                <a:cs typeface="Arial" charset="0"/>
              </a:rPr>
              <a:pPr/>
              <a:t>68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sz="4000" dirty="0">
                <a:solidFill>
                  <a:schemeClr val="tx1"/>
                </a:solidFill>
              </a:rPr>
              <a:t>Δευτερεύουσα Μνήμη: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l-GR" sz="4000" i="1" dirty="0">
                <a:solidFill>
                  <a:schemeClr val="tx1"/>
                </a:solidFill>
              </a:rPr>
              <a:t>Σκληρός Δίσκος</a:t>
            </a: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328224" y="4698998"/>
            <a:ext cx="12954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  <a:normAutofit/>
          </a:bodyPr>
          <a:lstStyle>
            <a:lvl1pPr marL="319088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3" indent="-227013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13" indent="-227013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213" indent="-227013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2868" indent="-228573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155" indent="-22857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442" indent="-22857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5729" indent="-228573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fontAlgn="auto">
              <a:lnSpc>
                <a:spcPts val="28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l-GR" sz="2000" b="1" dirty="0"/>
              <a:t>Τομέας</a:t>
            </a:r>
            <a:endParaRPr lang="el-GR" sz="2400" b="1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353623" y="6052455"/>
            <a:ext cx="12954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  <a:normAutofit/>
          </a:bodyPr>
          <a:lstStyle>
            <a:lvl1pPr marL="319088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3" indent="-227013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13" indent="-227013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213" indent="-227013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2868" indent="-228573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155" indent="-22857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442" indent="-22857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5729" indent="-228573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fontAlgn="auto">
              <a:lnSpc>
                <a:spcPts val="28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l-GR" sz="2000" b="1" dirty="0"/>
              <a:t>Τροχιά</a:t>
            </a:r>
            <a:endParaRPr lang="el-GR" sz="2400" b="1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566033" y="4296226"/>
            <a:ext cx="12954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  <a:normAutofit/>
          </a:bodyPr>
          <a:lstStyle>
            <a:lvl1pPr marL="319088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3" indent="-227013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13" indent="-227013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213" indent="-227013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2868" indent="-228573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155" indent="-22857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442" indent="-22857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5729" indent="-228573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fontAlgn="auto">
              <a:lnSpc>
                <a:spcPts val="28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l-GR" sz="2000" b="1" dirty="0"/>
              <a:t>Κύλινδρος</a:t>
            </a:r>
            <a:endParaRPr lang="el-GR" sz="2400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3350" y="1570038"/>
            <a:ext cx="4210050" cy="5287962"/>
          </a:xfrm>
        </p:spPr>
        <p:txBody>
          <a:bodyPr>
            <a:normAutofit fontScale="92500"/>
          </a:bodyPr>
          <a:lstStyle/>
          <a:p>
            <a:pPr marL="344488" indent="-342900" algn="just" fontAlgn="auto">
              <a:lnSpc>
                <a:spcPts val="2800"/>
              </a:lnSpc>
              <a:spcAft>
                <a:spcPts val="0"/>
              </a:spcAft>
              <a:defRPr/>
            </a:pPr>
            <a:r>
              <a:rPr lang="el-GR" sz="2700" dirty="0"/>
              <a:t>Κάθε Μαγνητικός Δίσκος διαιρείται σε </a:t>
            </a:r>
            <a:r>
              <a:rPr lang="el-GR" sz="2700" b="1" i="1" dirty="0"/>
              <a:t>Τροχιές</a:t>
            </a:r>
            <a:r>
              <a:rPr lang="en-US" sz="2700" b="1" i="1" dirty="0"/>
              <a:t> </a:t>
            </a:r>
            <a:r>
              <a:rPr lang="en-US" sz="2700" dirty="0"/>
              <a:t>(</a:t>
            </a:r>
            <a:r>
              <a:rPr lang="en-US" sz="2700" i="1" dirty="0"/>
              <a:t>Tracks</a:t>
            </a:r>
            <a:r>
              <a:rPr lang="en-US" sz="2700" dirty="0"/>
              <a:t>)</a:t>
            </a:r>
            <a:r>
              <a:rPr lang="el-GR" sz="2700" dirty="0"/>
              <a:t> και κάθε τροχιά σε </a:t>
            </a:r>
            <a:r>
              <a:rPr lang="el-GR" sz="2700" b="1" i="1" dirty="0"/>
              <a:t>Τομείς </a:t>
            </a:r>
            <a:r>
              <a:rPr lang="el-GR" sz="2700" dirty="0"/>
              <a:t>(</a:t>
            </a:r>
            <a:r>
              <a:rPr lang="en-US" sz="2700" dirty="0"/>
              <a:t>Sectors</a:t>
            </a:r>
            <a:r>
              <a:rPr lang="el-GR" sz="2700" dirty="0"/>
              <a:t>).  </a:t>
            </a:r>
            <a:endParaRPr lang="en-US" sz="2700" dirty="0"/>
          </a:p>
          <a:p>
            <a:pPr marL="344488" indent="-342900" algn="just" fontAlgn="auto">
              <a:lnSpc>
                <a:spcPts val="2800"/>
              </a:lnSpc>
              <a:spcAft>
                <a:spcPts val="0"/>
              </a:spcAft>
              <a:defRPr/>
            </a:pPr>
            <a:r>
              <a:rPr lang="el-GR" sz="2700" dirty="0"/>
              <a:t>Κάθε </a:t>
            </a:r>
            <a:r>
              <a:rPr lang="el-GR" sz="2700" b="1" dirty="0"/>
              <a:t>ομάδα αντίστοιχων Τροχιών </a:t>
            </a:r>
            <a:r>
              <a:rPr lang="el-GR" sz="2700" dirty="0"/>
              <a:t>από διαφορετικούς μαγνητικούς δίσκους λέγεται </a:t>
            </a:r>
            <a:r>
              <a:rPr lang="el-GR" sz="2700" b="1" i="1" dirty="0"/>
              <a:t>Κύλινδρος </a:t>
            </a:r>
            <a:r>
              <a:rPr lang="el-GR" sz="2700" dirty="0"/>
              <a:t>(</a:t>
            </a:r>
            <a:r>
              <a:rPr lang="en-US" sz="2700" dirty="0">
                <a:latin typeface="Calibri" panose="020F0502020204030204" pitchFamily="34" charset="0"/>
              </a:rPr>
              <a:t>Cylinder</a:t>
            </a:r>
            <a:r>
              <a:rPr lang="el-GR" sz="2700" dirty="0"/>
              <a:t>).  </a:t>
            </a:r>
            <a:endParaRPr lang="en-US" sz="2700" dirty="0"/>
          </a:p>
          <a:p>
            <a:pPr marL="344488" indent="-342900" algn="just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700" dirty="0"/>
              <a:t>Η </a:t>
            </a:r>
            <a:r>
              <a:rPr lang="el-GR" sz="2700" b="1" dirty="0"/>
              <a:t>μικρότερη ομάδα από μπιτ</a:t>
            </a:r>
            <a:r>
              <a:rPr lang="el-GR" sz="2700" dirty="0"/>
              <a:t> που μπορεί να προσπελάζεται ανά πάσα στιγμή είναι ο </a:t>
            </a:r>
            <a:r>
              <a:rPr lang="el-GR" sz="2700" b="1" dirty="0"/>
              <a:t>Τομέας (512 </a:t>
            </a:r>
            <a:r>
              <a:rPr lang="en-US" sz="2700" b="1" dirty="0"/>
              <a:t>bytes</a:t>
            </a:r>
            <a:r>
              <a:rPr lang="el-GR" sz="2700" b="1" dirty="0"/>
              <a:t>)</a:t>
            </a:r>
            <a:r>
              <a:rPr lang="el-GR" sz="2700" dirty="0"/>
              <a:t>.</a:t>
            </a:r>
          </a:p>
        </p:txBody>
      </p:sp>
      <p:pic>
        <p:nvPicPr>
          <p:cNvPr id="11" name="Picture 2" descr="http://users.sch.gr/fergadis/images/OS/FileSystemInterface/h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r="2529"/>
          <a:stretch/>
        </p:blipFill>
        <p:spPr bwMode="auto">
          <a:xfrm>
            <a:off x="5334000" y="1524000"/>
            <a:ext cx="3581400" cy="259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343400" y="4296226"/>
            <a:ext cx="4800600" cy="2365828"/>
            <a:chOff x="4343400" y="4296226"/>
            <a:chExt cx="4800600" cy="2365828"/>
          </a:xfrm>
        </p:grpSpPr>
        <p:pic>
          <p:nvPicPr>
            <p:cNvPr id="16" name="Picture 5" descr="C:\Users\Christophoros\Desktop\Untitled-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96"/>
            <a:stretch/>
          </p:blipFill>
          <p:spPr bwMode="auto">
            <a:xfrm>
              <a:off x="4343400" y="4296226"/>
              <a:ext cx="4800600" cy="2264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6328224" y="4698998"/>
              <a:ext cx="1295400" cy="609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  <a:normAutofit/>
            </a:bodyPr>
            <a:lstStyle>
              <a:lvl1pPr marL="319088" indent="0" algn="l" rtl="0" fontAlgn="base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fontAlgn="base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itchFamily="18" charset="2"/>
                <a:buChar char="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813" indent="-227013" algn="l" rtl="0" fontAlgn="base">
                <a:spcBef>
                  <a:spcPts val="5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13" indent="-227013" algn="l" rtl="0" fontAlgn="base">
                <a:spcBef>
                  <a:spcPts val="400"/>
                </a:spcBef>
                <a:spcAft>
                  <a:spcPct val="0"/>
                </a:spcAft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213" indent="-227013" algn="l" rtl="0" fontAlgn="base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2868" indent="-228573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155" indent="-228573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442" indent="-228573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5729" indent="-228573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8" fontAlgn="auto">
                <a:lnSpc>
                  <a:spcPts val="2800"/>
                </a:lnSpc>
                <a:spcAft>
                  <a:spcPts val="0"/>
                </a:spcAft>
                <a:buFont typeface="Wingdings"/>
                <a:buNone/>
                <a:defRPr/>
              </a:pPr>
              <a:r>
                <a:rPr lang="el-GR" sz="2000" b="1" dirty="0"/>
                <a:t>Τομέας</a:t>
              </a:r>
              <a:endParaRPr lang="el-GR" sz="2400" b="1" dirty="0"/>
            </a:p>
          </p:txBody>
        </p:sp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6353623" y="6052455"/>
              <a:ext cx="1295400" cy="609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  <a:normAutofit/>
            </a:bodyPr>
            <a:lstStyle>
              <a:lvl1pPr marL="319088" indent="0" algn="l" rtl="0" fontAlgn="base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fontAlgn="base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itchFamily="18" charset="2"/>
                <a:buChar char="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813" indent="-227013" algn="l" rtl="0" fontAlgn="base">
                <a:spcBef>
                  <a:spcPts val="5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13" indent="-227013" algn="l" rtl="0" fontAlgn="base">
                <a:spcBef>
                  <a:spcPts val="400"/>
                </a:spcBef>
                <a:spcAft>
                  <a:spcPct val="0"/>
                </a:spcAft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213" indent="-227013" algn="l" rtl="0" fontAlgn="base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2868" indent="-228573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155" indent="-228573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442" indent="-228573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5729" indent="-228573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8" fontAlgn="auto">
                <a:lnSpc>
                  <a:spcPts val="2800"/>
                </a:lnSpc>
                <a:spcAft>
                  <a:spcPts val="0"/>
                </a:spcAft>
                <a:buFont typeface="Wingdings"/>
                <a:buNone/>
                <a:defRPr/>
              </a:pPr>
              <a:r>
                <a:rPr lang="el-GR" sz="2000" b="1" dirty="0"/>
                <a:t>Τροχιά</a:t>
              </a:r>
              <a:endParaRPr lang="el-GR" sz="2400" b="1" dirty="0"/>
            </a:p>
          </p:txBody>
        </p: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6566033" y="4296226"/>
              <a:ext cx="1295400" cy="609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  <a:normAutofit/>
            </a:bodyPr>
            <a:lstStyle>
              <a:lvl1pPr marL="319088" indent="0" algn="l" rtl="0" fontAlgn="base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fontAlgn="base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itchFamily="18" charset="2"/>
                <a:buChar char="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813" indent="-227013" algn="l" rtl="0" fontAlgn="base">
                <a:spcBef>
                  <a:spcPts val="5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13" indent="-227013" algn="l" rtl="0" fontAlgn="base">
                <a:spcBef>
                  <a:spcPts val="400"/>
                </a:spcBef>
                <a:spcAft>
                  <a:spcPct val="0"/>
                </a:spcAft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213" indent="-227013" algn="l" rtl="0" fontAlgn="base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2868" indent="-228573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155" indent="-228573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442" indent="-228573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5729" indent="-228573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8" fontAlgn="auto">
                <a:lnSpc>
                  <a:spcPts val="2800"/>
                </a:lnSpc>
                <a:spcAft>
                  <a:spcPts val="0"/>
                </a:spcAft>
                <a:buFont typeface="Wingdings"/>
                <a:buNone/>
                <a:defRPr/>
              </a:pPr>
              <a:r>
                <a:rPr lang="el-GR" sz="2000" b="1" dirty="0"/>
                <a:t>Κύλινδρος</a:t>
              </a:r>
              <a:endParaRPr lang="el-GR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756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1" y="1570038"/>
            <a:ext cx="8784520" cy="5287962"/>
          </a:xfrm>
        </p:spPr>
        <p:txBody>
          <a:bodyPr/>
          <a:lstStyle/>
          <a:p>
            <a:pPr marL="0" lvl="1" indent="0">
              <a:spcBef>
                <a:spcPts val="600"/>
              </a:spcBef>
              <a:buClr>
                <a:schemeClr val="accent2"/>
              </a:buClr>
              <a:buSzPct val="60000"/>
              <a:buNone/>
            </a:pPr>
            <a:r>
              <a:rPr lang="el-GR" sz="2400" dirty="0"/>
              <a:t>Η </a:t>
            </a:r>
            <a:r>
              <a:rPr lang="en-US" sz="2400" dirty="0"/>
              <a:t>KME</a:t>
            </a:r>
            <a:r>
              <a:rPr lang="el-GR" sz="2400" dirty="0"/>
              <a:t> αποτελείται από δύο Μονάδες</a:t>
            </a:r>
            <a:r>
              <a:rPr lang="en-US" sz="2400" dirty="0"/>
              <a:t>: </a:t>
            </a:r>
          </a:p>
          <a:p>
            <a:pPr marL="512763" indent="-512763">
              <a:spcBef>
                <a:spcPts val="600"/>
              </a:spcBef>
            </a:pPr>
            <a:r>
              <a:rPr lang="el-GR" sz="2400" b="1" dirty="0">
                <a:solidFill>
                  <a:srgbClr val="FF0000"/>
                </a:solidFill>
              </a:rPr>
              <a:t>Αριθμητική και Λογική Μονάδα</a:t>
            </a:r>
            <a:r>
              <a:rPr lang="en-US" sz="2400" b="1" dirty="0">
                <a:solidFill>
                  <a:srgbClr val="FF0000"/>
                </a:solidFill>
              </a:rPr>
              <a:t> (</a:t>
            </a:r>
            <a:r>
              <a:rPr lang="el-GR" sz="2400" b="1" dirty="0">
                <a:solidFill>
                  <a:srgbClr val="FF0000"/>
                </a:solidFill>
              </a:rPr>
              <a:t>ΑΛΜ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endParaRPr lang="el-GR" sz="2400" b="1" dirty="0">
              <a:solidFill>
                <a:srgbClr val="FF0000"/>
              </a:solidFill>
            </a:endParaRPr>
          </a:p>
          <a:p>
            <a:pPr marL="512763" indent="-512763">
              <a:spcBef>
                <a:spcPts val="600"/>
              </a:spcBef>
            </a:pPr>
            <a:r>
              <a:rPr lang="el-GR" sz="2400" b="1" dirty="0">
                <a:solidFill>
                  <a:srgbClr val="FF0000"/>
                </a:solidFill>
              </a:rPr>
              <a:t>Μονάδα Ελέγχου (ΜΕ )</a:t>
            </a:r>
            <a:endParaRPr lang="el-GR" sz="2400" dirty="0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61C6975C-92C7-4652-B355-E92F963BED4A}" type="slidenum">
              <a:rPr lang="en-US">
                <a:latin typeface="Arial" charset="0"/>
                <a:cs typeface="Arial" charset="0"/>
              </a:rPr>
              <a:pPr/>
              <a:t>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Πως Λειτουργούν οι Υπολογιστές</a:t>
            </a:r>
            <a:r>
              <a:rPr lang="en-US" dirty="0">
                <a:solidFill>
                  <a:schemeClr val="tx1"/>
                </a:solidFill>
              </a:rPr>
              <a:t>; </a:t>
            </a:r>
            <a:br>
              <a:rPr lang="el-GR" dirty="0">
                <a:solidFill>
                  <a:schemeClr val="tx1"/>
                </a:solidFill>
              </a:rPr>
            </a:br>
            <a:r>
              <a:rPr lang="el-GR" dirty="0">
                <a:solidFill>
                  <a:schemeClr val="tx1"/>
                </a:solidFill>
              </a:rPr>
              <a:t>(4 βήματα)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53636" y="3352800"/>
            <a:ext cx="3062640" cy="1371600"/>
            <a:chOff x="2744158" y="1868718"/>
            <a:chExt cx="3062640" cy="13716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2744158" y="1868718"/>
              <a:ext cx="3062640" cy="1371600"/>
            </a:xfrm>
            <a:prstGeom prst="roundRect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r>
                <a:rPr lang="el-GR" sz="2000" b="1" dirty="0">
                  <a:solidFill>
                    <a:schemeClr val="tx1"/>
                  </a:solidFill>
                </a:rPr>
                <a:t>Αριθμητική </a:t>
              </a:r>
              <a:endParaRPr lang="en-US" sz="2000" b="1" dirty="0">
                <a:solidFill>
                  <a:schemeClr val="tx1"/>
                </a:solidFill>
              </a:endParaRPr>
            </a:p>
            <a:p>
              <a:pPr eaLnBrk="0" hangingPunct="0">
                <a:defRPr/>
              </a:pPr>
              <a:r>
                <a:rPr lang="el-GR" sz="2000" b="1" dirty="0">
                  <a:solidFill>
                    <a:schemeClr val="tx1"/>
                  </a:solidFill>
                </a:rPr>
                <a:t>και Λογική </a:t>
              </a:r>
              <a:endParaRPr lang="en-US" sz="2000" b="1" dirty="0">
                <a:solidFill>
                  <a:schemeClr val="tx1"/>
                </a:solidFill>
              </a:endParaRPr>
            </a:p>
            <a:p>
              <a:pPr eaLnBrk="0" hangingPunct="0">
                <a:defRPr/>
              </a:pPr>
              <a:r>
                <a:rPr lang="el-GR" sz="2000" b="1" dirty="0">
                  <a:solidFill>
                    <a:schemeClr val="tx1"/>
                  </a:solidFill>
                </a:rPr>
                <a:t>Μονάδα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4318172" y="2002068"/>
              <a:ext cx="1024659" cy="304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000" dirty="0"/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4318172" y="2383068"/>
              <a:ext cx="1024659" cy="304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000" dirty="0"/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4318172" y="2764068"/>
              <a:ext cx="1024659" cy="304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5302806" y="1954896"/>
              <a:ext cx="4700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latin typeface="Calibri" panose="020F0502020204030204" pitchFamily="34" charset="0"/>
                </a:rPr>
                <a:t>R1</a:t>
              </a: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5300137" y="2335896"/>
              <a:ext cx="4700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latin typeface="Calibri" panose="020F0502020204030204" pitchFamily="34" charset="0"/>
                </a:rPr>
                <a:t>R2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5300137" y="2716896"/>
              <a:ext cx="4700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latin typeface="Calibri" panose="020F0502020204030204" pitchFamily="34" charset="0"/>
                </a:rPr>
                <a:t>R3</a:t>
              </a: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28600" y="2725056"/>
            <a:ext cx="567871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319088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3" indent="-227013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13" indent="-227013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213" indent="-227013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2868" indent="-228573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155" indent="-22857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442" indent="-22857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5729" indent="-228573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Font typeface="Wingdings" pitchFamily="2" charset="2"/>
              <a:buNone/>
            </a:pPr>
            <a:endParaRPr lang="el-GR" sz="2400" b="1" dirty="0"/>
          </a:p>
          <a:p>
            <a:pPr marL="0" algn="just">
              <a:spcBef>
                <a:spcPct val="0"/>
              </a:spcBef>
              <a:buFont typeface="Wingdings" pitchFamily="2" charset="2"/>
              <a:buNone/>
            </a:pPr>
            <a:r>
              <a:rPr lang="el-GR" sz="2400" b="1" dirty="0"/>
              <a:t>Αριθμητική και Λογική</a:t>
            </a:r>
            <a:r>
              <a:rPr lang="en-US" sz="2400" b="1" dirty="0"/>
              <a:t> </a:t>
            </a:r>
            <a:r>
              <a:rPr lang="el-GR" sz="2400" b="1" dirty="0"/>
              <a:t>Μονάδα (ΑΛΜ)</a:t>
            </a:r>
            <a:r>
              <a:rPr lang="en-US" sz="2400" b="1" dirty="0"/>
              <a:t>:</a:t>
            </a:r>
            <a:endParaRPr lang="el-GR" sz="2400" b="1" dirty="0"/>
          </a:p>
          <a:p>
            <a:pPr marL="512763" indent="-512763" algn="just">
              <a:spcBef>
                <a:spcPct val="0"/>
              </a:spcBef>
            </a:pPr>
            <a:r>
              <a:rPr lang="el-GR" sz="2400" dirty="0"/>
              <a:t>Εκτελεί όλες τις </a:t>
            </a:r>
            <a:r>
              <a:rPr lang="el-GR" sz="2400" b="1" dirty="0"/>
              <a:t>Αριθμητικές και Λογικές πράξεις</a:t>
            </a:r>
            <a:r>
              <a:rPr lang="el-GR" sz="2400" dirty="0"/>
              <a:t> και κάνει όλους </a:t>
            </a:r>
            <a:r>
              <a:rPr lang="el-GR" sz="2400" b="1" dirty="0"/>
              <a:t>Υπολογισμούς</a:t>
            </a:r>
          </a:p>
          <a:p>
            <a:pPr marL="512763" indent="-512763" algn="just">
              <a:spcBef>
                <a:spcPts val="600"/>
              </a:spcBef>
            </a:pPr>
            <a:r>
              <a:rPr lang="el-GR" sz="2400" dirty="0"/>
              <a:t>Τα δεδομένα και το αποτέλεσμα μιας αριθμητικής ή λογικής πράξης που εκτελεί, αποθηκεύονται στους </a:t>
            </a:r>
            <a:r>
              <a:rPr lang="el-GR" sz="2400" b="1" dirty="0">
                <a:solidFill>
                  <a:srgbClr val="FF0000"/>
                </a:solidFill>
              </a:rPr>
              <a:t>Καταχωρητές – </a:t>
            </a:r>
            <a:r>
              <a:rPr lang="en-US" sz="2400" b="1" dirty="0">
                <a:solidFill>
                  <a:srgbClr val="FF0000"/>
                </a:solidFill>
              </a:rPr>
              <a:t>Registers (R1, R2, R3)</a:t>
            </a:r>
            <a:r>
              <a:rPr lang="el-GR" sz="2400" dirty="0"/>
              <a:t> που βρίσκονται εκεί.</a:t>
            </a:r>
          </a:p>
        </p:txBody>
      </p:sp>
    </p:spTree>
    <p:extLst>
      <p:ext uri="{BB962C8B-B14F-4D97-AF65-F5344CB8AC3E}">
        <p14:creationId xmlns:p14="http://schemas.microsoft.com/office/powerpoint/2010/main" val="40669388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F615A08D-E934-49D9-921D-47B4A2142A37}" type="slidenum">
              <a:rPr lang="en-US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570038"/>
            <a:ext cx="8531225" cy="5287962"/>
          </a:xfrm>
        </p:spPr>
        <p:txBody>
          <a:bodyPr>
            <a:noAutofit/>
          </a:bodyPr>
          <a:lstStyle/>
          <a:p>
            <a:pPr marL="1523817" indent="-1523817" fontAlgn="auto">
              <a:spcAft>
                <a:spcPts val="0"/>
              </a:spcAft>
              <a:buFont typeface="Wingdings"/>
              <a:buNone/>
              <a:defRPr/>
            </a:pPr>
            <a:r>
              <a:rPr lang="el-GR" sz="2800" i="1" u="sng" dirty="0"/>
              <a:t>Ερώτηση:</a:t>
            </a:r>
            <a:r>
              <a:rPr lang="el-GR" sz="2800" dirty="0"/>
              <a:t> Σκληρός Δίσκος έχει </a:t>
            </a:r>
            <a:r>
              <a:rPr lang="el-GR" sz="2800" b="1" i="1" dirty="0"/>
              <a:t>8</a:t>
            </a:r>
            <a:r>
              <a:rPr lang="el-GR" sz="2800" dirty="0"/>
              <a:t> επιφάνειες, </a:t>
            </a:r>
            <a:r>
              <a:rPr lang="el-GR" sz="2800" b="1" i="1" dirty="0"/>
              <a:t>1024 </a:t>
            </a:r>
            <a:r>
              <a:rPr lang="el-GR" sz="2800" dirty="0"/>
              <a:t>Κυλίνδρους, </a:t>
            </a:r>
            <a:r>
              <a:rPr lang="el-GR" sz="2800" b="1" i="1" dirty="0"/>
              <a:t>64</a:t>
            </a:r>
            <a:r>
              <a:rPr lang="el-GR" sz="2800" dirty="0"/>
              <a:t> τομείς ανά Τροχιά, και </a:t>
            </a:r>
            <a:r>
              <a:rPr lang="el-GR" sz="2800" b="1" i="1" dirty="0"/>
              <a:t>512 </a:t>
            </a:r>
            <a:r>
              <a:rPr lang="el-GR" sz="2800" dirty="0" err="1"/>
              <a:t>μπάιτ</a:t>
            </a:r>
            <a:r>
              <a:rPr lang="el-GR" sz="2800" dirty="0"/>
              <a:t> ανά τομέα.  Ποια είναι η χωρητικότητά του; </a:t>
            </a:r>
          </a:p>
          <a:p>
            <a:pPr marL="0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Font typeface="Wingdings"/>
              <a:buNone/>
              <a:tabLst>
                <a:tab pos="4309546" algn="r"/>
                <a:tab pos="4658754" algn="ctr"/>
                <a:tab pos="5020660" algn="l"/>
              </a:tabLst>
              <a:defRPr/>
            </a:pPr>
            <a:r>
              <a:rPr lang="el-GR" sz="2800" i="1" u="sng" dirty="0"/>
              <a:t>Απάντηση:</a:t>
            </a:r>
            <a:r>
              <a:rPr lang="el-GR" sz="2800" dirty="0"/>
              <a:t>	</a:t>
            </a:r>
            <a:r>
              <a:rPr lang="el-GR" sz="2800" dirty="0">
                <a:sym typeface="Wingdings"/>
              </a:rPr>
              <a:t>512 </a:t>
            </a:r>
            <a:r>
              <a:rPr lang="el-GR" sz="2800" dirty="0" err="1">
                <a:sym typeface="Wingdings"/>
              </a:rPr>
              <a:t>μπάιτ</a:t>
            </a:r>
            <a:r>
              <a:rPr lang="el-GR" sz="2800" dirty="0">
                <a:sym typeface="Wingdings"/>
              </a:rPr>
              <a:t>/τομέα		2</a:t>
            </a:r>
            <a:r>
              <a:rPr lang="el-GR" sz="2800" baseline="30000" dirty="0">
                <a:sym typeface="Wingdings"/>
              </a:rPr>
              <a:t>9</a:t>
            </a:r>
            <a:r>
              <a:rPr lang="el-GR" sz="2800" dirty="0">
                <a:sym typeface="Wingdings"/>
              </a:rPr>
              <a:t> </a:t>
            </a:r>
            <a:r>
              <a:rPr lang="el-GR" sz="2800" dirty="0" err="1">
                <a:sym typeface="Wingdings"/>
              </a:rPr>
              <a:t>μπάιτ</a:t>
            </a:r>
            <a:r>
              <a:rPr lang="el-GR" sz="2800" dirty="0">
                <a:sym typeface="Wingdings"/>
              </a:rPr>
              <a:t>/τομέα</a:t>
            </a:r>
          </a:p>
          <a:p>
            <a:pPr marL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tabLst>
                <a:tab pos="4309546" algn="r"/>
                <a:tab pos="4658754" algn="ctr"/>
                <a:tab pos="5020660" algn="l"/>
              </a:tabLst>
              <a:defRPr/>
            </a:pPr>
            <a:r>
              <a:rPr lang="el-GR" sz="2800" dirty="0">
                <a:sym typeface="Wingdings"/>
              </a:rPr>
              <a:t>	64 τομείς/τροχιά		2</a:t>
            </a:r>
            <a:r>
              <a:rPr lang="el-GR" sz="2800" baseline="30000" dirty="0">
                <a:sym typeface="Wingdings"/>
              </a:rPr>
              <a:t>6</a:t>
            </a:r>
            <a:r>
              <a:rPr lang="el-GR" sz="2800" dirty="0">
                <a:sym typeface="Wingdings"/>
              </a:rPr>
              <a:t> τομείς/τροχιά</a:t>
            </a:r>
          </a:p>
          <a:p>
            <a:pPr marL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tabLst>
                <a:tab pos="4309546" algn="r"/>
                <a:tab pos="4658754" algn="ctr"/>
                <a:tab pos="5020660" algn="l"/>
              </a:tabLst>
              <a:defRPr/>
            </a:pPr>
            <a:r>
              <a:rPr lang="el-GR" sz="2800" dirty="0"/>
              <a:t>	1024 κύλινδροι	</a:t>
            </a:r>
            <a:r>
              <a:rPr lang="el-GR" sz="2800" dirty="0">
                <a:sym typeface="Wingdings"/>
              </a:rPr>
              <a:t>	2</a:t>
            </a:r>
            <a:r>
              <a:rPr lang="el-GR" sz="2800" baseline="30000" dirty="0">
                <a:sym typeface="Wingdings"/>
              </a:rPr>
              <a:t>10</a:t>
            </a:r>
            <a:r>
              <a:rPr lang="el-GR" sz="2800" dirty="0">
                <a:sym typeface="Wingdings"/>
              </a:rPr>
              <a:t> τροχιές/επιφάνεια</a:t>
            </a:r>
          </a:p>
          <a:p>
            <a:pPr marL="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/>
              <a:buNone/>
              <a:tabLst>
                <a:tab pos="4309546" algn="r"/>
                <a:tab pos="4658754" algn="ctr"/>
                <a:tab pos="5020660" algn="l"/>
              </a:tabLst>
              <a:defRPr/>
            </a:pPr>
            <a:r>
              <a:rPr lang="el-GR" sz="2800" dirty="0">
                <a:sym typeface="Wingdings"/>
              </a:rPr>
              <a:t>			2</a:t>
            </a:r>
            <a:r>
              <a:rPr lang="el-GR" sz="2800" baseline="30000" dirty="0">
                <a:sym typeface="Wingdings"/>
              </a:rPr>
              <a:t>25</a:t>
            </a:r>
            <a:r>
              <a:rPr lang="el-GR" sz="2800" dirty="0">
                <a:sym typeface="Wingdings"/>
              </a:rPr>
              <a:t> </a:t>
            </a:r>
            <a:r>
              <a:rPr lang="el-GR" sz="2800" dirty="0" err="1">
                <a:sym typeface="Wingdings"/>
              </a:rPr>
              <a:t>μπάιτ</a:t>
            </a:r>
            <a:r>
              <a:rPr lang="el-GR" sz="2800" dirty="0">
                <a:sym typeface="Wingdings"/>
              </a:rPr>
              <a:t>/επιφάνεια</a:t>
            </a:r>
          </a:p>
          <a:p>
            <a:pPr marL="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/>
              <a:buNone/>
              <a:tabLst>
                <a:tab pos="4309546" algn="r"/>
                <a:tab pos="4658754" algn="ctr"/>
                <a:tab pos="5020660" algn="l"/>
              </a:tabLst>
              <a:defRPr/>
            </a:pPr>
            <a:r>
              <a:rPr lang="el-GR" sz="2800" dirty="0">
                <a:sym typeface="Wingdings"/>
              </a:rPr>
              <a:t>	8 επιφάνειες	  	2</a:t>
            </a:r>
            <a:r>
              <a:rPr lang="el-GR" sz="2800" baseline="30000" dirty="0">
                <a:sym typeface="Wingdings"/>
              </a:rPr>
              <a:t>3</a:t>
            </a:r>
            <a:r>
              <a:rPr lang="el-GR" sz="2800" dirty="0">
                <a:sym typeface="Wingdings"/>
              </a:rPr>
              <a:t>  επιφάνειες</a:t>
            </a:r>
          </a:p>
          <a:p>
            <a:pPr marL="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/>
              <a:buNone/>
              <a:tabLst>
                <a:tab pos="4309546" algn="r"/>
                <a:tab pos="4658754" algn="ctr"/>
                <a:tab pos="5020660" algn="l"/>
              </a:tabLst>
              <a:defRPr/>
            </a:pPr>
            <a:r>
              <a:rPr lang="el-GR" sz="2800" dirty="0">
                <a:sym typeface="Wingdings"/>
              </a:rPr>
              <a:t>			2</a:t>
            </a:r>
            <a:r>
              <a:rPr lang="el-GR" sz="2800" baseline="30000" dirty="0">
                <a:sym typeface="Wingdings"/>
              </a:rPr>
              <a:t>28</a:t>
            </a:r>
            <a:r>
              <a:rPr lang="el-GR" sz="2800" dirty="0">
                <a:sym typeface="Wingdings"/>
              </a:rPr>
              <a:t> </a:t>
            </a:r>
            <a:r>
              <a:rPr lang="el-GR" sz="2800" dirty="0" err="1">
                <a:sym typeface="Wingdings"/>
              </a:rPr>
              <a:t>μπάιτ</a:t>
            </a:r>
            <a:r>
              <a:rPr lang="el-GR" sz="2800" dirty="0">
                <a:sym typeface="Wingdings"/>
              </a:rPr>
              <a:t> = 256 </a:t>
            </a:r>
            <a:r>
              <a:rPr lang="en-US" sz="2800" dirty="0">
                <a:sym typeface="Wingdings"/>
              </a:rPr>
              <a:t>MB</a:t>
            </a:r>
            <a:endParaRPr lang="el-GR" sz="2800" dirty="0">
              <a:sym typeface="Wingding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23886" y="4646612"/>
            <a:ext cx="6553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74686" y="5502956"/>
            <a:ext cx="6553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sz="4000" dirty="0">
                <a:solidFill>
                  <a:schemeClr val="tx1"/>
                </a:solidFill>
              </a:rPr>
              <a:t>Δευτερεύουσα Μνήμη: </a:t>
            </a:r>
            <a:r>
              <a:rPr lang="el-GR" sz="4000" i="1" dirty="0">
                <a:solidFill>
                  <a:schemeClr val="tx1"/>
                </a:solidFill>
              </a:rPr>
              <a:t>Σκληρός Δίσκος</a:t>
            </a:r>
            <a:endParaRPr lang="en-US" sz="4000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5558159"/>
            <a:ext cx="2649538" cy="124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22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70038"/>
            <a:ext cx="8382000" cy="5059362"/>
          </a:xfrm>
        </p:spPr>
        <p:txBody>
          <a:bodyPr>
            <a:normAutofit fontScale="92500"/>
          </a:bodyPr>
          <a:lstStyle/>
          <a:p>
            <a:pPr marL="458788" indent="-457200" algn="just" fontAlgn="auto">
              <a:lnSpc>
                <a:spcPts val="2800"/>
              </a:lnSpc>
              <a:spcAft>
                <a:spcPts val="0"/>
              </a:spcAft>
              <a:defRPr/>
            </a:pPr>
            <a:r>
              <a:rPr lang="el-GR" sz="2800" dirty="0"/>
              <a:t>Στον </a:t>
            </a:r>
            <a:r>
              <a:rPr lang="el-GR" sz="2800" b="1" i="1" dirty="0"/>
              <a:t>Οπτικό δίσκο </a:t>
            </a:r>
            <a:r>
              <a:rPr lang="el-GR" sz="2800" dirty="0"/>
              <a:t>(</a:t>
            </a:r>
            <a:r>
              <a:rPr lang="en-US" sz="2800" i="1" dirty="0"/>
              <a:t>Optical Disk</a:t>
            </a:r>
            <a:r>
              <a:rPr lang="el-GR" sz="2800" dirty="0"/>
              <a:t>)</a:t>
            </a:r>
            <a:r>
              <a:rPr lang="en-US" sz="2800" dirty="0"/>
              <a:t> </a:t>
            </a:r>
            <a:r>
              <a:rPr lang="el-GR" sz="2800" dirty="0"/>
              <a:t>τα μπιτ αναπαριστώνται μέσω των </a:t>
            </a:r>
            <a:r>
              <a:rPr lang="el-GR" sz="2800" b="1" dirty="0"/>
              <a:t>εσοχών</a:t>
            </a:r>
            <a:r>
              <a:rPr lang="el-GR" sz="2800" dirty="0"/>
              <a:t> και </a:t>
            </a:r>
            <a:r>
              <a:rPr lang="el-GR" sz="2800" b="1" dirty="0"/>
              <a:t>εξοχών</a:t>
            </a:r>
            <a:r>
              <a:rPr lang="el-GR" sz="2800" dirty="0"/>
              <a:t> της </a:t>
            </a:r>
            <a:r>
              <a:rPr lang="el-GR" sz="2800" b="1" dirty="0"/>
              <a:t>επιφάνειας του δίσκου</a:t>
            </a:r>
            <a:r>
              <a:rPr lang="el-GR" sz="2800" dirty="0"/>
              <a:t>. Οι εσοχές και εξοχές αυτές δημιουργούνται κατά την </a:t>
            </a:r>
            <a:r>
              <a:rPr lang="el-GR" sz="2800" b="1" dirty="0"/>
              <a:t>εγγραφή</a:t>
            </a:r>
            <a:r>
              <a:rPr lang="el-GR" sz="2800" dirty="0"/>
              <a:t> των </a:t>
            </a:r>
            <a:r>
              <a:rPr lang="el-GR" sz="2800" dirty="0" err="1"/>
              <a:t>μπίτς</a:t>
            </a:r>
            <a:r>
              <a:rPr lang="el-GR" sz="2800" dirty="0"/>
              <a:t> στον οπτικό δίσκο </a:t>
            </a:r>
          </a:p>
          <a:p>
            <a:pPr marL="458788" indent="-457200" algn="just" fontAlgn="auto">
              <a:lnSpc>
                <a:spcPts val="2800"/>
              </a:lnSpc>
              <a:spcAft>
                <a:spcPts val="0"/>
              </a:spcAft>
              <a:defRPr/>
            </a:pPr>
            <a:r>
              <a:rPr lang="el-GR" sz="2800" dirty="0"/>
              <a:t>Η κεφαλή Ανάγνωσης </a:t>
            </a:r>
            <a:r>
              <a:rPr lang="el-GR" sz="2800" b="1" dirty="0"/>
              <a:t>εκπέμπει δέσμη λέιζερ </a:t>
            </a:r>
            <a:r>
              <a:rPr lang="el-GR" sz="2800" dirty="0"/>
              <a:t>και ανιχνεύει τις διαφορές στην </a:t>
            </a:r>
            <a:r>
              <a:rPr lang="el-GR" sz="2800" b="1" dirty="0"/>
              <a:t>ανακλασμένη ακτίνα</a:t>
            </a:r>
            <a:r>
              <a:rPr lang="el-GR" sz="2800" dirty="0"/>
              <a:t>. Ανάλογα με το πώς ανακλάται η ακτίνα αποκωδικοποιείται σαν μπιτ 1 ή 0.</a:t>
            </a:r>
          </a:p>
          <a:p>
            <a:pPr marL="458788" indent="-457200" algn="just" fontAlgn="auto">
              <a:lnSpc>
                <a:spcPts val="2800"/>
              </a:lnSpc>
              <a:spcAft>
                <a:spcPts val="0"/>
              </a:spcAft>
              <a:defRPr/>
            </a:pPr>
            <a:endParaRPr lang="el-GR" sz="2800" dirty="0"/>
          </a:p>
          <a:p>
            <a:pPr marL="3315890" algn="just" fontAlgn="auto">
              <a:lnSpc>
                <a:spcPts val="28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sz="2800" dirty="0"/>
              <a:t>CD (</a:t>
            </a:r>
            <a:r>
              <a:rPr lang="en-US" sz="2800" i="1" u="sng" dirty="0"/>
              <a:t>c</a:t>
            </a:r>
            <a:r>
              <a:rPr lang="en-US" sz="2800" i="1" dirty="0"/>
              <a:t>ompact </a:t>
            </a:r>
            <a:r>
              <a:rPr lang="en-US" sz="2800" i="1" u="sng" dirty="0"/>
              <a:t>d</a:t>
            </a:r>
            <a:r>
              <a:rPr lang="en-US" sz="2800" i="1" dirty="0"/>
              <a:t>isk</a:t>
            </a:r>
            <a:r>
              <a:rPr lang="en-US" sz="2800" dirty="0"/>
              <a:t>), CD-ROM, CD-R (</a:t>
            </a:r>
            <a:r>
              <a:rPr lang="en-US" sz="2800" i="1" u="sng" dirty="0"/>
              <a:t>r</a:t>
            </a:r>
            <a:r>
              <a:rPr lang="en-US" sz="2800" i="1" dirty="0"/>
              <a:t>ecordable</a:t>
            </a:r>
            <a:r>
              <a:rPr lang="en-US" sz="2800" dirty="0"/>
              <a:t>), CD-RW (</a:t>
            </a:r>
            <a:r>
              <a:rPr lang="en-US" sz="2800" i="1" u="sng" dirty="0"/>
              <a:t>r</a:t>
            </a:r>
            <a:r>
              <a:rPr lang="en-US" sz="2800" i="1" dirty="0"/>
              <a:t>e</a:t>
            </a:r>
            <a:r>
              <a:rPr lang="en-US" sz="2800" i="1" u="sng" dirty="0"/>
              <a:t>w</a:t>
            </a:r>
            <a:r>
              <a:rPr lang="en-US" sz="2800" i="1" dirty="0"/>
              <a:t>ritable</a:t>
            </a:r>
            <a:r>
              <a:rPr lang="en-US" sz="2800" dirty="0"/>
              <a:t>), DVD (</a:t>
            </a:r>
            <a:r>
              <a:rPr lang="en-US" sz="2800" i="1" u="sng" dirty="0"/>
              <a:t>d</a:t>
            </a:r>
            <a:r>
              <a:rPr lang="en-US" sz="2800" i="1" dirty="0"/>
              <a:t>igital </a:t>
            </a:r>
            <a:r>
              <a:rPr lang="en-US" sz="2800" i="1" u="sng" dirty="0"/>
              <a:t>v</a:t>
            </a:r>
            <a:r>
              <a:rPr lang="en-US" sz="2800" i="1" dirty="0"/>
              <a:t>ersatile </a:t>
            </a:r>
            <a:r>
              <a:rPr lang="en-US" sz="2800" i="1" u="sng" dirty="0"/>
              <a:t>d</a:t>
            </a:r>
            <a:r>
              <a:rPr lang="en-US" sz="2800" i="1" dirty="0"/>
              <a:t>isk</a:t>
            </a:r>
            <a:r>
              <a:rPr lang="en-US" sz="2800" dirty="0"/>
              <a:t>),      DVD-ROM, DVD-R, DVD-RW,…</a:t>
            </a:r>
            <a:endParaRPr lang="el-GR" sz="2800" dirty="0"/>
          </a:p>
        </p:txBody>
      </p:sp>
      <p:pic>
        <p:nvPicPr>
          <p:cNvPr id="6" name="Picture 9" descr="optical dis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007" y="4724400"/>
            <a:ext cx="2819400" cy="195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87A7A946-99BD-4268-BB6E-7FC6E4BBC85A}" type="slidenum">
              <a:rPr lang="en-US">
                <a:latin typeface="Arial" charset="0"/>
                <a:cs typeface="Arial" charset="0"/>
              </a:rPr>
              <a:pPr/>
              <a:t>70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sz="4000" dirty="0">
                <a:solidFill>
                  <a:schemeClr val="tx1"/>
                </a:solidFill>
              </a:rPr>
              <a:t>Δευτερεύουσα Μνήμη: </a:t>
            </a:r>
            <a:br>
              <a:rPr lang="el-GR" sz="4000" dirty="0">
                <a:solidFill>
                  <a:schemeClr val="tx1"/>
                </a:solidFill>
              </a:rPr>
            </a:br>
            <a:r>
              <a:rPr lang="el-GR" sz="4000" i="1" dirty="0">
                <a:solidFill>
                  <a:schemeClr val="tx1"/>
                </a:solidFill>
              </a:rPr>
              <a:t>Οπτικά Μέσα Αποθήκευσης</a:t>
            </a:r>
            <a:endParaRPr lang="en-US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470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Συσκευές Εισόδου και Εξόδου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706" name="Slide Number Placeholder 2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F80EC409-6CB2-494F-AC02-5D51B4945E83}" type="slidenum">
              <a:rPr lang="en-US">
                <a:latin typeface="Arial" charset="0"/>
                <a:cs typeface="Arial" charset="0"/>
              </a:rPr>
              <a:pPr/>
              <a:t>71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90800" y="1600200"/>
            <a:ext cx="3429000" cy="510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/>
          <a:lstStyle/>
          <a:p>
            <a:pPr eaLnBrk="0" hangingPunct="0">
              <a:defRPr/>
            </a:pPr>
            <a:endParaRPr lang="el-GR"/>
          </a:p>
        </p:txBody>
      </p:sp>
      <p:sp>
        <p:nvSpPr>
          <p:cNvPr id="30" name="Rounded Rectangle 29"/>
          <p:cNvSpPr/>
          <p:nvPr/>
        </p:nvSpPr>
        <p:spPr>
          <a:xfrm>
            <a:off x="2820988" y="5715000"/>
            <a:ext cx="2971800" cy="838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Κύρια Μνήμη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2819400" y="1752600"/>
            <a:ext cx="2973388" cy="3276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l-GR" dirty="0"/>
              <a:t>Κεντρική </a:t>
            </a:r>
          </a:p>
          <a:p>
            <a:pPr algn="ctr" eaLnBrk="0" hangingPunct="0">
              <a:defRPr/>
            </a:pPr>
            <a:r>
              <a:rPr lang="el-GR" dirty="0"/>
              <a:t>Μονάδα </a:t>
            </a:r>
          </a:p>
          <a:p>
            <a:pPr algn="ctr" eaLnBrk="0" hangingPunct="0">
              <a:defRPr/>
            </a:pPr>
            <a:r>
              <a:rPr lang="el-GR" dirty="0"/>
              <a:t>Επεξεργασίας</a:t>
            </a:r>
            <a:endParaRPr lang="en-US" dirty="0"/>
          </a:p>
        </p:txBody>
      </p:sp>
      <p:sp>
        <p:nvSpPr>
          <p:cNvPr id="33" name="Up-Down Arrow 32"/>
          <p:cNvSpPr/>
          <p:nvPr/>
        </p:nvSpPr>
        <p:spPr>
          <a:xfrm>
            <a:off x="4192588" y="5029200"/>
            <a:ext cx="287337" cy="68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858000" y="1752600"/>
            <a:ext cx="1676400" cy="1600200"/>
          </a:xfrm>
          <a:prstGeom prst="roundRect">
            <a:avLst/>
          </a:prstGeom>
          <a:solidFill>
            <a:schemeClr val="accent2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000" dirty="0"/>
              <a:t>Συσκευές</a:t>
            </a:r>
          </a:p>
          <a:p>
            <a:pPr algn="ctr" eaLnBrk="0" hangingPunct="0">
              <a:defRPr/>
            </a:pPr>
            <a:r>
              <a:rPr lang="el-GR" sz="2000" dirty="0"/>
              <a:t>Εξόδου</a:t>
            </a:r>
            <a:endParaRPr lang="en-US" sz="2000" dirty="0"/>
          </a:p>
        </p:txBody>
      </p:sp>
      <p:sp>
        <p:nvSpPr>
          <p:cNvPr id="37" name="Rounded Rectangle 36"/>
          <p:cNvSpPr/>
          <p:nvPr/>
        </p:nvSpPr>
        <p:spPr>
          <a:xfrm>
            <a:off x="76200" y="1752600"/>
            <a:ext cx="1676400" cy="1600200"/>
          </a:xfrm>
          <a:prstGeom prst="roundRect">
            <a:avLst/>
          </a:prstGeom>
          <a:solidFill>
            <a:schemeClr val="accent2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000" dirty="0"/>
              <a:t>Συσκευές</a:t>
            </a:r>
          </a:p>
          <a:p>
            <a:pPr algn="ctr" eaLnBrk="0" hangingPunct="0">
              <a:defRPr/>
            </a:pPr>
            <a:r>
              <a:rPr lang="el-GR" sz="2000" dirty="0"/>
              <a:t>Εισόδου</a:t>
            </a:r>
            <a:endParaRPr lang="en-US" sz="2000" dirty="0"/>
          </a:p>
        </p:txBody>
      </p:sp>
      <p:sp>
        <p:nvSpPr>
          <p:cNvPr id="39" name="Rounded Rectangle 38"/>
          <p:cNvSpPr/>
          <p:nvPr/>
        </p:nvSpPr>
        <p:spPr>
          <a:xfrm>
            <a:off x="6858000" y="4953000"/>
            <a:ext cx="2133600" cy="1600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r>
              <a:rPr lang="el-GR" sz="2000" dirty="0"/>
              <a:t>Συσκευές</a:t>
            </a:r>
          </a:p>
          <a:p>
            <a:pPr algn="ctr" eaLnBrk="0" hangingPunct="0">
              <a:defRPr/>
            </a:pPr>
            <a:r>
              <a:rPr lang="el-GR" sz="2000" dirty="0"/>
              <a:t>Δευτερεύουσας</a:t>
            </a:r>
          </a:p>
          <a:p>
            <a:pPr algn="ctr" eaLnBrk="0" hangingPunct="0">
              <a:defRPr/>
            </a:pPr>
            <a:r>
              <a:rPr lang="el-GR" sz="2000" dirty="0"/>
              <a:t> Μνήμης</a:t>
            </a:r>
            <a:endParaRPr lang="en-US" sz="2000" dirty="0"/>
          </a:p>
        </p:txBody>
      </p:sp>
      <p:sp>
        <p:nvSpPr>
          <p:cNvPr id="40" name="Left-Right Arrow 39"/>
          <p:cNvSpPr/>
          <p:nvPr/>
        </p:nvSpPr>
        <p:spPr>
          <a:xfrm>
            <a:off x="6019800" y="5638800"/>
            <a:ext cx="828675" cy="2873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1762125" y="2438400"/>
            <a:ext cx="828675" cy="287338"/>
          </a:xfrm>
          <a:prstGeom prst="rightArrow">
            <a:avLst/>
          </a:prstGeom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6029325" y="2438400"/>
            <a:ext cx="828675" cy="287338"/>
          </a:xfrm>
          <a:prstGeom prst="rightArrow">
            <a:avLst/>
          </a:prstGeom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624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rackb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0"/>
            <a:ext cx="18986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web camer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1838"/>
            <a:ext cx="145256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graphics table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7325" y="2895600"/>
            <a:ext cx="29114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touch scree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209800"/>
            <a:ext cx="21336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Συσκευές Εισόδου</a:t>
            </a:r>
          </a:p>
        </p:txBody>
      </p:sp>
      <p:sp>
        <p:nvSpPr>
          <p:cNvPr id="73734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38074E50-ED4E-4140-BE8C-24739C00F737}" type="slidenum">
              <a:rPr lang="en-US">
                <a:latin typeface="Arial" charset="0"/>
                <a:cs typeface="Arial" charset="0"/>
              </a:rPr>
              <a:pPr/>
              <a:t>72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819400"/>
            <a:ext cx="1616075" cy="352425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l-GR" sz="2000" i="1">
                <a:latin typeface="+mn-lt"/>
              </a:rPr>
              <a:t>πληκτρολόγιο</a:t>
            </a:r>
            <a:endParaRPr lang="en-US" sz="2000" i="1">
              <a:latin typeface="+mn-lt"/>
            </a:endParaRPr>
          </a:p>
        </p:txBody>
      </p:sp>
      <p:pic>
        <p:nvPicPr>
          <p:cNvPr id="14" name="Picture 13" descr="keyboar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562100"/>
            <a:ext cx="1905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joystick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1524000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948113" y="1806575"/>
            <a:ext cx="1385887" cy="604838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algn="r" eaLnBrk="0" hangingPunct="0">
              <a:lnSpc>
                <a:spcPts val="2000"/>
              </a:lnSpc>
              <a:defRPr/>
            </a:pPr>
            <a:r>
              <a:rPr lang="el-GR" sz="2000" i="1">
                <a:latin typeface="+mn-lt"/>
              </a:rPr>
              <a:t>χειριστήριο</a:t>
            </a:r>
          </a:p>
          <a:p>
            <a:pPr algn="r" eaLnBrk="0" hangingPunct="0">
              <a:lnSpc>
                <a:spcPts val="2000"/>
              </a:lnSpc>
              <a:defRPr/>
            </a:pPr>
            <a:r>
              <a:rPr lang="el-GR" sz="2000" i="1">
                <a:latin typeface="+mn-lt"/>
              </a:rPr>
              <a:t>(</a:t>
            </a:r>
            <a:r>
              <a:rPr lang="en-US" sz="2000" i="1">
                <a:latin typeface="+mn-lt"/>
              </a:rPr>
              <a:t>joystick)</a:t>
            </a:r>
          </a:p>
        </p:txBody>
      </p:sp>
      <p:pic>
        <p:nvPicPr>
          <p:cNvPr id="17" name="Picture 16" descr="mous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1676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981200" y="2362200"/>
            <a:ext cx="928688" cy="352425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l-GR" sz="2000" i="1">
                <a:latin typeface="+mn-lt"/>
              </a:rPr>
              <a:t>ποντίκι</a:t>
            </a:r>
            <a:endParaRPr lang="en-US" sz="2000" i="1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5250" y="1524000"/>
            <a:ext cx="1403350" cy="604838"/>
          </a:xfrm>
          <a:prstGeom prst="rect">
            <a:avLst/>
          </a:prstGeom>
          <a:noFill/>
        </p:spPr>
        <p:txBody>
          <a:bodyPr lIns="91429" tIns="45715" rIns="91429" bIns="45715">
            <a:spAutoFit/>
          </a:bodyPr>
          <a:lstStyle/>
          <a:p>
            <a:pPr algn="r" eaLnBrk="0" hangingPunct="0">
              <a:lnSpc>
                <a:spcPts val="2000"/>
              </a:lnSpc>
              <a:defRPr/>
            </a:pPr>
            <a:r>
              <a:rPr lang="el-GR" sz="2000" i="1">
                <a:latin typeface="+mn-lt"/>
              </a:rPr>
              <a:t>ιχνόσφαιρα</a:t>
            </a:r>
          </a:p>
          <a:p>
            <a:pPr algn="r" eaLnBrk="0" hangingPunct="0">
              <a:lnSpc>
                <a:spcPts val="2000"/>
              </a:lnSpc>
              <a:defRPr/>
            </a:pPr>
            <a:r>
              <a:rPr lang="el-GR" sz="2000" i="1">
                <a:latin typeface="+mn-lt"/>
              </a:rPr>
              <a:t>(</a:t>
            </a:r>
            <a:r>
              <a:rPr lang="en-US" sz="2000" i="1">
                <a:latin typeface="+mn-lt"/>
              </a:rPr>
              <a:t>trackball)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19400" y="4676775"/>
            <a:ext cx="2841625" cy="606425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l-GR" sz="2000" i="1">
                <a:latin typeface="Calibri" pitchFamily="34" charset="0"/>
              </a:rPr>
              <a:t>πίνακας ψηφιοποίησης</a:t>
            </a:r>
          </a:p>
          <a:p>
            <a:pPr eaLnBrk="0" hangingPunct="0">
              <a:lnSpc>
                <a:spcPts val="2000"/>
              </a:lnSpc>
            </a:pPr>
            <a:r>
              <a:rPr lang="el-GR" sz="2000" i="1">
                <a:latin typeface="Calibri" pitchFamily="34" charset="0"/>
              </a:rPr>
              <a:t>(</a:t>
            </a:r>
            <a:r>
              <a:rPr lang="en-US" sz="2000" i="1">
                <a:latin typeface="Tw Cen MT" pitchFamily="34" charset="0"/>
              </a:rPr>
              <a:t>graphics tablet)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69013" y="3962400"/>
            <a:ext cx="1550987" cy="604838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l-GR" sz="2000" i="1">
                <a:latin typeface="+mn-lt"/>
              </a:rPr>
              <a:t>οθόνη αφής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l-GR" sz="2000" i="1">
                <a:latin typeface="+mn-lt"/>
              </a:rPr>
              <a:t>(</a:t>
            </a:r>
            <a:r>
              <a:rPr lang="en-US" sz="2000" i="1">
                <a:latin typeface="+mn-lt"/>
              </a:rPr>
              <a:t>touch screen)</a:t>
            </a:r>
          </a:p>
        </p:txBody>
      </p:sp>
      <p:pic>
        <p:nvPicPr>
          <p:cNvPr id="25" name="Picture 24" descr="microphon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2743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286000" y="3200400"/>
            <a:ext cx="1362075" cy="352425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l-GR" sz="2000" i="1">
                <a:latin typeface="+mn-lt"/>
              </a:rPr>
              <a:t>μικρόφωνο</a:t>
            </a:r>
            <a:endParaRPr lang="en-US" sz="2000" i="1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482975"/>
            <a:ext cx="1147763" cy="604838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l-GR" sz="2000" i="1">
                <a:latin typeface="+mn-lt"/>
              </a:rPr>
              <a:t>κάμερα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l-GR" sz="2000" i="1">
                <a:latin typeface="+mn-lt"/>
              </a:rPr>
              <a:t>(</a:t>
            </a:r>
            <a:r>
              <a:rPr lang="en-US" sz="2000" i="1">
                <a:latin typeface="+mn-lt"/>
              </a:rPr>
              <a:t>webcam)</a:t>
            </a:r>
          </a:p>
        </p:txBody>
      </p:sp>
      <p:pic>
        <p:nvPicPr>
          <p:cNvPr id="30" name="Picture 29" descr="scanner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812" y="4953000"/>
            <a:ext cx="2719388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1935163" y="6075362"/>
            <a:ext cx="1112837" cy="604838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l-GR" sz="2000" i="1">
                <a:latin typeface="+mn-lt"/>
              </a:rPr>
              <a:t>σαρωτής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l-GR" sz="2000" i="1">
                <a:latin typeface="+mn-lt"/>
              </a:rPr>
              <a:t>(</a:t>
            </a:r>
            <a:r>
              <a:rPr lang="en-US" sz="2000" i="1">
                <a:latin typeface="+mn-lt"/>
              </a:rPr>
              <a:t>scanner)</a:t>
            </a:r>
          </a:p>
        </p:txBody>
      </p:sp>
      <p:pic>
        <p:nvPicPr>
          <p:cNvPr id="32" name="Picture 31" descr="barcode reader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4724400"/>
            <a:ext cx="1697037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6727825" y="5689600"/>
            <a:ext cx="1882775" cy="862013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l-GR" sz="2000" i="1">
                <a:latin typeface="+mn-lt"/>
              </a:rPr>
              <a:t>αναγνώστης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l-GR" sz="2000" i="1">
                <a:latin typeface="+mn-lt"/>
              </a:rPr>
              <a:t>ραβδοκώδικα 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2000" i="1">
                <a:latin typeface="+mn-lt"/>
              </a:rPr>
              <a:t>(barcode reader)</a:t>
            </a:r>
          </a:p>
        </p:txBody>
      </p:sp>
      <p:pic>
        <p:nvPicPr>
          <p:cNvPr id="34" name="Picture 33" descr="credit card reader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71975" y="5334000"/>
            <a:ext cx="225742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2971800" y="5945187"/>
            <a:ext cx="1516063" cy="862013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algn="r" eaLnBrk="0" hangingPunct="0">
              <a:lnSpc>
                <a:spcPts val="2000"/>
              </a:lnSpc>
              <a:defRPr/>
            </a:pPr>
            <a:r>
              <a:rPr lang="el-GR" sz="2000" i="1" dirty="0">
                <a:latin typeface="+mn-lt"/>
              </a:rPr>
              <a:t>αναγνώστης</a:t>
            </a:r>
            <a:endParaRPr lang="en-US" sz="2000" i="1" dirty="0">
              <a:latin typeface="+mn-lt"/>
            </a:endParaRPr>
          </a:p>
          <a:p>
            <a:pPr algn="r" eaLnBrk="0" hangingPunct="0">
              <a:lnSpc>
                <a:spcPts val="2000"/>
              </a:lnSpc>
              <a:defRPr/>
            </a:pPr>
            <a:r>
              <a:rPr lang="el-GR" sz="2000" i="1" dirty="0">
                <a:latin typeface="+mn-lt"/>
              </a:rPr>
              <a:t>καρτών</a:t>
            </a:r>
            <a:endParaRPr lang="en-US" sz="2000" i="1" dirty="0">
              <a:latin typeface="+mn-lt"/>
            </a:endParaRPr>
          </a:p>
          <a:p>
            <a:pPr algn="r" eaLnBrk="0" hangingPunct="0">
              <a:lnSpc>
                <a:spcPts val="2000"/>
              </a:lnSpc>
              <a:defRPr/>
            </a:pPr>
            <a:r>
              <a:rPr lang="en-US" sz="2000" i="1" dirty="0">
                <a:latin typeface="+mn-lt"/>
              </a:rPr>
              <a:t>(card reader)</a:t>
            </a:r>
            <a:endParaRPr lang="el-GR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5625007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Πώς Λειτουργεί το Ποντίκι;</a:t>
            </a:r>
          </a:p>
        </p:txBody>
      </p:sp>
      <p:sp>
        <p:nvSpPr>
          <p:cNvPr id="74754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59793BAE-FFBB-4AFA-BA4C-EAE27B2370CA}" type="slidenum">
              <a:rPr lang="en-US">
                <a:latin typeface="Arial" charset="0"/>
                <a:cs typeface="Arial" charset="0"/>
              </a:rPr>
              <a:pPr/>
              <a:t>73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6150" name="Picture 6" descr="http://www.pcreview.co.uk/forums/attachments/777-esens-optical-mouse-esensmouse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69752"/>
            <a:ext cx="6477000" cy="474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189715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Πώς Λειτουργεί το Ποντίκι;</a:t>
            </a:r>
          </a:p>
        </p:txBody>
      </p:sp>
      <p:sp>
        <p:nvSpPr>
          <p:cNvPr id="75778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F5B53AF1-6EF8-457A-B19E-010882DEB6F6}" type="slidenum">
              <a:rPr lang="en-US">
                <a:latin typeface="Arial" charset="0"/>
                <a:cs typeface="Arial" charset="0"/>
              </a:rPr>
              <a:pPr/>
              <a:t>74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239" y="1570038"/>
            <a:ext cx="9075761" cy="5287962"/>
          </a:xfrm>
        </p:spPr>
        <p:txBody>
          <a:bodyPr>
            <a:noAutofit/>
          </a:bodyPr>
          <a:lstStyle/>
          <a:p>
            <a:pPr marL="458788" indent="-457200"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l-GR" sz="2200" dirty="0">
                <a:latin typeface="Calibri" panose="020F0502020204030204" pitchFamily="34" charset="0"/>
              </a:rPr>
              <a:t>Χρησιμοποιεί </a:t>
            </a:r>
            <a:r>
              <a:rPr lang="el-GR" sz="2200" b="1" dirty="0">
                <a:latin typeface="Calibri" panose="020F0502020204030204" pitchFamily="34" charset="0"/>
              </a:rPr>
              <a:t>ψηφιακή τεχνολογία επεξεργασίας εικόνας</a:t>
            </a:r>
            <a:r>
              <a:rPr lang="el-GR" sz="2200" dirty="0">
                <a:latin typeface="Calibri" panose="020F0502020204030204" pitchFamily="34" charset="0"/>
              </a:rPr>
              <a:t>.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endParaRPr lang="el-GR" sz="2200" dirty="0">
              <a:latin typeface="Calibri" panose="020F0502020204030204" pitchFamily="34" charset="0"/>
            </a:endParaRPr>
          </a:p>
          <a:p>
            <a:pPr marL="458788" indent="-457200"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l-GR" sz="2200" dirty="0">
                <a:latin typeface="Calibri" panose="020F0502020204030204" pitchFamily="34" charset="0"/>
              </a:rPr>
              <a:t>Λειτουργεί ως εξής</a:t>
            </a:r>
            <a:r>
              <a:rPr lang="en-US" sz="2200" dirty="0">
                <a:latin typeface="Calibri" panose="020F0502020204030204" pitchFamily="34" charset="0"/>
              </a:rPr>
              <a:t>:</a:t>
            </a:r>
            <a:r>
              <a:rPr lang="el-GR" sz="2200" dirty="0">
                <a:latin typeface="Calibri" panose="020F0502020204030204" pitchFamily="34" charset="0"/>
              </a:rPr>
              <a:t> </a:t>
            </a:r>
            <a:endParaRPr lang="en-US" sz="2200" dirty="0">
              <a:latin typeface="Calibri" panose="020F0502020204030204" pitchFamily="34" charset="0"/>
            </a:endParaRPr>
          </a:p>
          <a:p>
            <a:pPr marL="541338" indent="-430213" algn="just" fontAlgn="auto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l-GR" sz="2200" dirty="0">
                <a:latin typeface="Calibri" panose="020F0502020204030204" pitchFamily="34" charset="0"/>
              </a:rPr>
              <a:t>Μέσω </a:t>
            </a:r>
            <a:r>
              <a:rPr lang="el-GR" sz="2200" b="1" dirty="0">
                <a:latin typeface="Calibri" panose="020F0502020204030204" pitchFamily="34" charset="0"/>
              </a:rPr>
              <a:t>ενός LED</a:t>
            </a:r>
            <a:r>
              <a:rPr lang="el-GR" sz="2200" dirty="0">
                <a:latin typeface="Calibri" panose="020F0502020204030204" pitchFamily="34" charset="0"/>
              </a:rPr>
              <a:t>, διαχέεται το </a:t>
            </a:r>
            <a:r>
              <a:rPr lang="el-GR" sz="2200" b="1" dirty="0">
                <a:latin typeface="Calibri" panose="020F0502020204030204" pitchFamily="34" charset="0"/>
              </a:rPr>
              <a:t>φως στην επιφάνεια κάτω από το ποντίκι</a:t>
            </a:r>
            <a:r>
              <a:rPr lang="el-GR" sz="2200" dirty="0">
                <a:latin typeface="Calibri" panose="020F0502020204030204" pitchFamily="34" charset="0"/>
              </a:rPr>
              <a:t> </a:t>
            </a:r>
            <a:endParaRPr lang="en-US" sz="2200" dirty="0">
              <a:latin typeface="Calibri" panose="020F0502020204030204" pitchFamily="34" charset="0"/>
            </a:endParaRPr>
          </a:p>
          <a:p>
            <a:pPr marL="541338" indent="-430213" algn="just" fontAlgn="auto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l-GR" sz="2200" dirty="0">
                <a:latin typeface="Calibri" panose="020F0502020204030204" pitchFamily="34" charset="0"/>
              </a:rPr>
              <a:t>Μέσω μιας </a:t>
            </a:r>
            <a:r>
              <a:rPr lang="el-GR" sz="2200" b="1" dirty="0" err="1">
                <a:latin typeface="Calibri" panose="020F0502020204030204" pitchFamily="34" charset="0"/>
              </a:rPr>
              <a:t>μικροκάμερας</a:t>
            </a:r>
            <a:r>
              <a:rPr lang="el-GR" sz="2200" dirty="0">
                <a:latin typeface="Calibri" panose="020F0502020204030204" pitchFamily="34" charset="0"/>
              </a:rPr>
              <a:t>, </a:t>
            </a:r>
            <a:r>
              <a:rPr lang="el-GR" sz="2200" b="1" dirty="0">
                <a:latin typeface="Calibri" panose="020F0502020204030204" pitchFamily="34" charset="0"/>
              </a:rPr>
              <a:t>καταγράφει</a:t>
            </a:r>
            <a:r>
              <a:rPr lang="en-US" sz="2200" dirty="0">
                <a:latin typeface="Calibri" panose="020F0502020204030204" pitchFamily="34" charset="0"/>
              </a:rPr>
              <a:t>,</a:t>
            </a:r>
            <a:r>
              <a:rPr lang="el-GR" sz="2200" dirty="0">
                <a:latin typeface="Calibri" panose="020F0502020204030204" pitchFamily="34" charset="0"/>
              </a:rPr>
              <a:t> ας πούμε</a:t>
            </a:r>
            <a:r>
              <a:rPr lang="en-US" sz="2200" dirty="0">
                <a:latin typeface="Calibri" panose="020F0502020204030204" pitchFamily="34" charset="0"/>
              </a:rPr>
              <a:t>,</a:t>
            </a:r>
            <a:r>
              <a:rPr lang="el-GR" sz="2200" dirty="0">
                <a:latin typeface="Calibri" panose="020F0502020204030204" pitchFamily="34" charset="0"/>
              </a:rPr>
              <a:t> 1500 φωτογραφίες το δευτερόλεπτο </a:t>
            </a:r>
            <a:r>
              <a:rPr lang="el-GR" sz="2200" b="1" dirty="0">
                <a:latin typeface="Calibri" panose="020F0502020204030204" pitchFamily="34" charset="0"/>
              </a:rPr>
              <a:t>της επιφάνειας που φέγγει το LED</a:t>
            </a:r>
            <a:endParaRPr lang="en-US" sz="2200" b="1" dirty="0">
              <a:latin typeface="Calibri" panose="020F0502020204030204" pitchFamily="34" charset="0"/>
            </a:endParaRPr>
          </a:p>
          <a:p>
            <a:pPr marL="541338" indent="-430213" algn="just" fontAlgn="auto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l-GR" sz="2200" dirty="0">
                <a:latin typeface="Calibri" panose="020F0502020204030204" pitchFamily="34" charset="0"/>
              </a:rPr>
              <a:t>Ένας </a:t>
            </a:r>
            <a:r>
              <a:rPr lang="el-GR" sz="2200" b="1" dirty="0">
                <a:latin typeface="Calibri" panose="020F0502020204030204" pitchFamily="34" charset="0"/>
              </a:rPr>
              <a:t>μικροεπεξεργαστής</a:t>
            </a:r>
            <a:r>
              <a:rPr lang="el-GR" sz="2200" dirty="0">
                <a:latin typeface="Calibri" panose="020F0502020204030204" pitchFamily="34" charset="0"/>
              </a:rPr>
              <a:t>, </a:t>
            </a:r>
            <a:r>
              <a:rPr lang="el-GR" sz="2200" b="1" dirty="0">
                <a:latin typeface="Calibri" panose="020F0502020204030204" pitchFamily="34" charset="0"/>
              </a:rPr>
              <a:t>συγκρίνει</a:t>
            </a:r>
            <a:r>
              <a:rPr lang="el-GR" sz="2200" dirty="0">
                <a:latin typeface="Calibri" panose="020F0502020204030204" pitchFamily="34" charset="0"/>
              </a:rPr>
              <a:t> όλες αυτές τις </a:t>
            </a:r>
            <a:r>
              <a:rPr lang="el-GR" sz="2200" b="1" dirty="0">
                <a:latin typeface="Calibri" panose="020F0502020204030204" pitchFamily="34" charset="0"/>
              </a:rPr>
              <a:t>φωτογραφίες</a:t>
            </a:r>
            <a:endParaRPr lang="en-US" sz="2200" b="1" dirty="0">
              <a:latin typeface="Calibri" panose="020F0502020204030204" pitchFamily="34" charset="0"/>
            </a:endParaRPr>
          </a:p>
          <a:p>
            <a:pPr marL="541338" indent="-430213" algn="just" fontAlgn="auto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l-GR" sz="2200" b="1" dirty="0">
                <a:latin typeface="Calibri" panose="020F0502020204030204" pitchFamily="34" charset="0"/>
              </a:rPr>
              <a:t>Αν εντοπίσει διαφορές</a:t>
            </a:r>
            <a:r>
              <a:rPr lang="el-GR" sz="2200" dirty="0">
                <a:latin typeface="Calibri" panose="020F0502020204030204" pitchFamily="34" charset="0"/>
              </a:rPr>
              <a:t> σε κάποιες εικόνες, είναι ικανός να </a:t>
            </a:r>
            <a:r>
              <a:rPr lang="el-GR" sz="2200" b="1" dirty="0">
                <a:latin typeface="Calibri" panose="020F0502020204030204" pitchFamily="34" charset="0"/>
              </a:rPr>
              <a:t>καταλάβει βάσει των διαφορών αυτών</a:t>
            </a:r>
            <a:r>
              <a:rPr lang="el-GR" sz="2200" dirty="0">
                <a:latin typeface="Calibri" panose="020F0502020204030204" pitchFamily="34" charset="0"/>
              </a:rPr>
              <a:t>, προς τα </a:t>
            </a:r>
            <a:r>
              <a:rPr lang="el-GR" sz="2200" b="1" dirty="0">
                <a:latin typeface="Calibri" panose="020F0502020204030204" pitchFamily="34" charset="0"/>
              </a:rPr>
              <a:t>που κινήσαμε το ποντίκι μας </a:t>
            </a:r>
            <a:r>
              <a:rPr lang="el-GR" sz="2200" dirty="0">
                <a:latin typeface="Calibri" panose="020F0502020204030204" pitchFamily="34" charset="0"/>
              </a:rPr>
              <a:t>και με </a:t>
            </a:r>
            <a:r>
              <a:rPr lang="el-GR" sz="2200" b="1" dirty="0">
                <a:latin typeface="Calibri" panose="020F0502020204030204" pitchFamily="34" charset="0"/>
              </a:rPr>
              <a:t>τι ταχύτητα</a:t>
            </a:r>
            <a:r>
              <a:rPr lang="el-GR" sz="2200" dirty="0">
                <a:latin typeface="Calibri" panose="020F0502020204030204" pitchFamily="34" charset="0"/>
              </a:rPr>
              <a:t>! Την </a:t>
            </a:r>
            <a:r>
              <a:rPr lang="el-GR" sz="2200" b="1" dirty="0">
                <a:latin typeface="Calibri" panose="020F0502020204030204" pitchFamily="34" charset="0"/>
              </a:rPr>
              <a:t>ταχύτητα</a:t>
            </a:r>
            <a:r>
              <a:rPr lang="el-GR" sz="2200" dirty="0">
                <a:latin typeface="Calibri" panose="020F0502020204030204" pitchFamily="34" charset="0"/>
              </a:rPr>
              <a:t> την εντοπίζει από τη </a:t>
            </a:r>
            <a:r>
              <a:rPr lang="el-GR" sz="2200" b="1" dirty="0">
                <a:latin typeface="Calibri" panose="020F0502020204030204" pitchFamily="34" charset="0"/>
              </a:rPr>
              <a:t>διαφορετικότητα</a:t>
            </a:r>
            <a:r>
              <a:rPr lang="en-US" sz="2200" b="1" dirty="0">
                <a:latin typeface="Calibri" panose="020F0502020204030204" pitchFamily="34" charset="0"/>
              </a:rPr>
              <a:t> </a:t>
            </a:r>
            <a:r>
              <a:rPr lang="el-GR" sz="2200" b="1" dirty="0">
                <a:latin typeface="Calibri" panose="020F0502020204030204" pitchFamily="34" charset="0"/>
              </a:rPr>
              <a:t>διαδοχικών εικόνων</a:t>
            </a:r>
            <a:r>
              <a:rPr lang="el-GR" sz="2200" dirty="0">
                <a:latin typeface="Calibri" panose="020F0502020204030204" pitchFamily="34" charset="0"/>
              </a:rPr>
              <a:t>. </a:t>
            </a:r>
            <a:endParaRPr lang="en-US" sz="2200" dirty="0">
              <a:latin typeface="Calibri" panose="020F0502020204030204" pitchFamily="34" charset="0"/>
            </a:endParaRPr>
          </a:p>
          <a:p>
            <a:pPr marL="541338" indent="-430213" algn="just" fontAlgn="auto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l-GR" sz="2200" dirty="0">
                <a:latin typeface="Calibri" panose="020F0502020204030204" pitchFamily="34" charset="0"/>
              </a:rPr>
              <a:t>Αφού εντοπίσει τις </a:t>
            </a:r>
            <a:r>
              <a:rPr lang="el-GR" sz="2200" b="1" dirty="0">
                <a:latin typeface="Calibri" panose="020F0502020204030204" pitchFamily="34" charset="0"/>
              </a:rPr>
              <a:t>διαφορές</a:t>
            </a:r>
            <a:r>
              <a:rPr lang="el-GR" sz="2200" dirty="0">
                <a:latin typeface="Calibri" panose="020F0502020204030204" pitchFamily="34" charset="0"/>
              </a:rPr>
              <a:t> και καταλάβει προς τα </a:t>
            </a:r>
            <a:r>
              <a:rPr lang="el-GR" sz="2200" b="1" dirty="0">
                <a:latin typeface="Calibri" panose="020F0502020204030204" pitchFamily="34" charset="0"/>
              </a:rPr>
              <a:t>που κινήσαμε </a:t>
            </a:r>
            <a:r>
              <a:rPr lang="el-GR" sz="2200" dirty="0">
                <a:latin typeface="Calibri" panose="020F0502020204030204" pitchFamily="34" charset="0"/>
              </a:rPr>
              <a:t>και με </a:t>
            </a:r>
            <a:r>
              <a:rPr lang="el-GR" sz="2200" b="1" dirty="0">
                <a:latin typeface="Calibri" panose="020F0502020204030204" pitchFamily="34" charset="0"/>
              </a:rPr>
              <a:t>τι ταχύτητα</a:t>
            </a:r>
            <a:r>
              <a:rPr lang="el-GR" sz="2200" dirty="0">
                <a:latin typeface="Calibri" panose="020F0502020204030204" pitchFamily="34" charset="0"/>
              </a:rPr>
              <a:t>, </a:t>
            </a:r>
            <a:r>
              <a:rPr lang="el-GR" sz="2200" b="1" dirty="0">
                <a:latin typeface="Calibri" panose="020F0502020204030204" pitchFamily="34" charset="0"/>
              </a:rPr>
              <a:t>στέλνει</a:t>
            </a:r>
            <a:r>
              <a:rPr lang="el-GR" sz="2200" dirty="0">
                <a:latin typeface="Calibri" panose="020F0502020204030204" pitchFamily="34" charset="0"/>
              </a:rPr>
              <a:t> τις </a:t>
            </a:r>
            <a:r>
              <a:rPr lang="el-GR" sz="2200" b="1" dirty="0">
                <a:latin typeface="Calibri" panose="020F0502020204030204" pitchFamily="34" charset="0"/>
              </a:rPr>
              <a:t>ακριβείς συντεταγμένες </a:t>
            </a:r>
            <a:r>
              <a:rPr lang="el-GR" sz="2200" dirty="0">
                <a:latin typeface="Calibri" panose="020F0502020204030204" pitchFamily="34" charset="0"/>
              </a:rPr>
              <a:t>και την </a:t>
            </a:r>
            <a:r>
              <a:rPr lang="el-GR" sz="2200" b="1" dirty="0">
                <a:latin typeface="Calibri" panose="020F0502020204030204" pitchFamily="34" charset="0"/>
              </a:rPr>
              <a:t>ταχύτητα</a:t>
            </a:r>
            <a:r>
              <a:rPr lang="el-GR" sz="2200" dirty="0">
                <a:latin typeface="Calibri" panose="020F0502020204030204" pitchFamily="34" charset="0"/>
              </a:rPr>
              <a:t> στον </a:t>
            </a:r>
            <a:r>
              <a:rPr lang="el-GR" sz="2200" b="1" dirty="0">
                <a:latin typeface="Calibri" panose="020F0502020204030204" pitchFamily="34" charset="0"/>
              </a:rPr>
              <a:t>υπολογιστή μας </a:t>
            </a:r>
            <a:r>
              <a:rPr lang="el-GR" sz="2200" dirty="0">
                <a:latin typeface="Calibri" panose="020F0502020204030204" pitchFamily="34" charset="0"/>
              </a:rPr>
              <a:t>και εν συνεχεία αυτός </a:t>
            </a:r>
            <a:r>
              <a:rPr lang="el-GR" sz="2200" b="1" dirty="0">
                <a:latin typeface="Calibri" panose="020F0502020204030204" pitchFamily="34" charset="0"/>
              </a:rPr>
              <a:t>κινεί αντίστοιχα τον κέρσορα</a:t>
            </a:r>
            <a:r>
              <a:rPr lang="el-GR" sz="2200" dirty="0">
                <a:latin typeface="Calibri" panose="020F0502020204030204" pitchFamily="34" charset="0"/>
              </a:rPr>
              <a:t>. </a:t>
            </a: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87611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Πώς Λειτουργεί το Ποντίκι;</a:t>
            </a:r>
          </a:p>
        </p:txBody>
      </p:sp>
      <p:sp>
        <p:nvSpPr>
          <p:cNvPr id="76802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2F229F86-D172-4FC2-9497-AEE665CD7A4D}" type="slidenum">
              <a:rPr lang="en-US">
                <a:latin typeface="Arial" charset="0"/>
                <a:cs typeface="Arial" charset="0"/>
              </a:rPr>
              <a:pPr/>
              <a:t>75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76803" name="Picture 28" descr="mouse operation.png"/>
          <p:cNvPicPr>
            <a:picLocks noChangeAspect="1"/>
          </p:cNvPicPr>
          <p:nvPr/>
        </p:nvPicPr>
        <p:blipFill>
          <a:blip r:embed="rId2" cstate="print"/>
          <a:srcRect r="20409" b="14285"/>
          <a:stretch>
            <a:fillRect/>
          </a:stretch>
        </p:blipFill>
        <p:spPr bwMode="auto">
          <a:xfrm>
            <a:off x="2411413" y="1752600"/>
            <a:ext cx="65801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15875" y="1752600"/>
            <a:ext cx="2405063" cy="4811713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algn="r" eaLnBrk="0" hangingPunct="0">
              <a:lnSpc>
                <a:spcPts val="2000"/>
              </a:lnSpc>
              <a:defRPr/>
            </a:pPr>
            <a:r>
              <a:rPr lang="en-US" i="1">
                <a:latin typeface="+mn-lt"/>
              </a:rPr>
              <a:t>T</a:t>
            </a:r>
            <a:r>
              <a:rPr lang="el-GR" i="1">
                <a:latin typeface="+mn-lt"/>
              </a:rPr>
              <a:t>ο πρώτο ποντίκι.</a:t>
            </a:r>
          </a:p>
          <a:p>
            <a:pPr algn="r" eaLnBrk="0" hangingPunct="0">
              <a:lnSpc>
                <a:spcPts val="2000"/>
              </a:lnSpc>
              <a:defRPr/>
            </a:pPr>
            <a:endParaRPr lang="el-GR" i="1">
              <a:latin typeface="+mn-lt"/>
            </a:endParaRPr>
          </a:p>
          <a:p>
            <a:pPr algn="r" eaLnBrk="0" hangingPunct="0">
              <a:lnSpc>
                <a:spcPts val="2000"/>
              </a:lnSpc>
              <a:defRPr/>
            </a:pPr>
            <a:r>
              <a:rPr lang="en-US" i="1">
                <a:latin typeface="+mn-lt"/>
              </a:rPr>
              <a:t>E</a:t>
            </a:r>
            <a:r>
              <a:rPr lang="el-GR" i="1">
                <a:latin typeface="+mn-lt"/>
              </a:rPr>
              <a:t>φεύρεση </a:t>
            </a:r>
          </a:p>
          <a:p>
            <a:pPr algn="r" eaLnBrk="0" hangingPunct="0">
              <a:lnSpc>
                <a:spcPts val="2000"/>
              </a:lnSpc>
              <a:defRPr/>
            </a:pPr>
            <a:r>
              <a:rPr lang="el-GR" i="1">
                <a:latin typeface="+mn-lt"/>
              </a:rPr>
              <a:t>του 1968 </a:t>
            </a:r>
          </a:p>
          <a:p>
            <a:pPr algn="r" eaLnBrk="0" hangingPunct="0">
              <a:lnSpc>
                <a:spcPts val="2000"/>
              </a:lnSpc>
              <a:defRPr/>
            </a:pPr>
            <a:r>
              <a:rPr lang="el-GR" i="1">
                <a:latin typeface="+mn-lt"/>
              </a:rPr>
              <a:t>από τον </a:t>
            </a:r>
            <a:endParaRPr lang="en-US" i="1">
              <a:latin typeface="+mn-lt"/>
            </a:endParaRPr>
          </a:p>
          <a:p>
            <a:pPr algn="r" eaLnBrk="0" hangingPunct="0">
              <a:lnSpc>
                <a:spcPts val="2000"/>
              </a:lnSpc>
              <a:defRPr/>
            </a:pPr>
            <a:r>
              <a:rPr lang="en-US" i="1">
                <a:latin typeface="+mn-lt"/>
              </a:rPr>
              <a:t>D</a:t>
            </a:r>
            <a:r>
              <a:rPr lang="el-GR" i="1">
                <a:latin typeface="+mn-lt"/>
              </a:rPr>
              <a:t>.</a:t>
            </a:r>
            <a:r>
              <a:rPr lang="en-US" i="1">
                <a:latin typeface="+mn-lt"/>
              </a:rPr>
              <a:t> Engelbart.</a:t>
            </a:r>
            <a:endParaRPr lang="el-GR" i="1">
              <a:latin typeface="+mn-lt"/>
            </a:endParaRPr>
          </a:p>
          <a:p>
            <a:pPr algn="r" eaLnBrk="0" hangingPunct="0">
              <a:lnSpc>
                <a:spcPts val="2000"/>
              </a:lnSpc>
              <a:defRPr/>
            </a:pPr>
            <a:endParaRPr lang="el-GR" i="1">
              <a:latin typeface="+mn-lt"/>
            </a:endParaRPr>
          </a:p>
          <a:p>
            <a:pPr algn="r" eaLnBrk="0" hangingPunct="0">
              <a:lnSpc>
                <a:spcPts val="2000"/>
              </a:lnSpc>
              <a:defRPr/>
            </a:pPr>
            <a:r>
              <a:rPr lang="el-GR" i="1">
                <a:latin typeface="+mn-lt"/>
              </a:rPr>
              <a:t>Παρόμοιες</a:t>
            </a:r>
          </a:p>
          <a:p>
            <a:pPr algn="r" eaLnBrk="0" hangingPunct="0">
              <a:lnSpc>
                <a:spcPts val="2000"/>
              </a:lnSpc>
              <a:defRPr/>
            </a:pPr>
            <a:r>
              <a:rPr lang="el-GR" i="1">
                <a:latin typeface="+mn-lt"/>
              </a:rPr>
              <a:t>αρχές διέπουν</a:t>
            </a:r>
          </a:p>
          <a:p>
            <a:pPr algn="r" eaLnBrk="0" hangingPunct="0">
              <a:lnSpc>
                <a:spcPts val="2000"/>
              </a:lnSpc>
              <a:defRPr/>
            </a:pPr>
            <a:r>
              <a:rPr lang="el-GR" i="1">
                <a:latin typeface="+mn-lt"/>
              </a:rPr>
              <a:t>τη λειτουργία</a:t>
            </a:r>
          </a:p>
          <a:p>
            <a:pPr algn="r" eaLnBrk="0" hangingPunct="0">
              <a:lnSpc>
                <a:spcPts val="2000"/>
              </a:lnSpc>
              <a:defRPr/>
            </a:pPr>
            <a:r>
              <a:rPr lang="el-GR" i="1">
                <a:latin typeface="+mn-lt"/>
              </a:rPr>
              <a:t>και άλλων</a:t>
            </a:r>
          </a:p>
          <a:p>
            <a:pPr algn="r" eaLnBrk="0" hangingPunct="0">
              <a:lnSpc>
                <a:spcPts val="2000"/>
              </a:lnSpc>
              <a:defRPr/>
            </a:pPr>
            <a:r>
              <a:rPr lang="el-GR" i="1">
                <a:latin typeface="+mn-lt"/>
              </a:rPr>
              <a:t>καταδεικτικών</a:t>
            </a:r>
          </a:p>
          <a:p>
            <a:pPr algn="r" eaLnBrk="0" hangingPunct="0">
              <a:lnSpc>
                <a:spcPts val="2000"/>
              </a:lnSpc>
              <a:defRPr/>
            </a:pPr>
            <a:r>
              <a:rPr lang="el-GR" i="1">
                <a:latin typeface="+mn-lt"/>
              </a:rPr>
              <a:t>συσκευών</a:t>
            </a:r>
            <a:endParaRPr lang="en-US" i="1">
              <a:latin typeface="+mn-lt"/>
            </a:endParaRPr>
          </a:p>
          <a:p>
            <a:pPr algn="r" eaLnBrk="0" hangingPunct="0">
              <a:lnSpc>
                <a:spcPts val="2000"/>
              </a:lnSpc>
              <a:defRPr/>
            </a:pPr>
            <a:r>
              <a:rPr lang="el-GR" i="1">
                <a:latin typeface="+mn-lt"/>
              </a:rPr>
              <a:t>(ιχνόσφαιρα</a:t>
            </a:r>
            <a:r>
              <a:rPr lang="en-US" i="1">
                <a:latin typeface="+mn-lt"/>
              </a:rPr>
              <a:t>,</a:t>
            </a:r>
          </a:p>
          <a:p>
            <a:pPr algn="r" eaLnBrk="0" hangingPunct="0">
              <a:lnSpc>
                <a:spcPts val="2000"/>
              </a:lnSpc>
              <a:defRPr/>
            </a:pPr>
            <a:r>
              <a:rPr lang="el-GR" i="1">
                <a:latin typeface="+mn-lt"/>
              </a:rPr>
              <a:t>οπτικό ποντίκι,</a:t>
            </a:r>
          </a:p>
          <a:p>
            <a:pPr algn="r" eaLnBrk="0" hangingPunct="0">
              <a:lnSpc>
                <a:spcPts val="2000"/>
              </a:lnSpc>
              <a:defRPr/>
            </a:pPr>
            <a:r>
              <a:rPr lang="el-GR" i="1">
                <a:latin typeface="+mn-lt"/>
              </a:rPr>
              <a:t>χειριστήριο,</a:t>
            </a:r>
          </a:p>
          <a:p>
            <a:pPr algn="r" eaLnBrk="0" hangingPunct="0">
              <a:lnSpc>
                <a:spcPts val="2000"/>
              </a:lnSpc>
              <a:defRPr/>
            </a:pPr>
            <a:r>
              <a:rPr lang="el-GR" i="1">
                <a:latin typeface="+mn-lt"/>
              </a:rPr>
              <a:t>οθόνη αφής, </a:t>
            </a:r>
          </a:p>
          <a:p>
            <a:pPr algn="r" eaLnBrk="0" hangingPunct="0">
              <a:lnSpc>
                <a:spcPts val="2000"/>
              </a:lnSpc>
              <a:defRPr/>
            </a:pPr>
            <a:r>
              <a:rPr lang="el-GR" i="1">
                <a:latin typeface="+mn-lt"/>
              </a:rPr>
              <a:t>κ.λπ.).</a:t>
            </a:r>
          </a:p>
        </p:txBody>
      </p:sp>
    </p:spTree>
    <p:extLst>
      <p:ext uri="{BB962C8B-B14F-4D97-AF65-F5344CB8AC3E}">
        <p14:creationId xmlns:p14="http://schemas.microsoft.com/office/powerpoint/2010/main" val="2242196407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Συσκευές Εξόδου</a:t>
            </a:r>
          </a:p>
        </p:txBody>
      </p:sp>
      <p:sp>
        <p:nvSpPr>
          <p:cNvPr id="77826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6756B4B1-704A-491E-A971-5960CDEE8176}" type="slidenum">
              <a:rPr lang="en-US">
                <a:latin typeface="Arial" charset="0"/>
                <a:cs typeface="Arial" charset="0"/>
              </a:rPr>
              <a:pPr/>
              <a:t>76</a:t>
            </a:fld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384175" y="2286000"/>
            <a:ext cx="1673225" cy="2189163"/>
            <a:chOff x="0" y="1667764"/>
            <a:chExt cx="1672759" cy="2189840"/>
          </a:xfrm>
        </p:grpSpPr>
        <p:pic>
          <p:nvPicPr>
            <p:cNvPr id="77843" name="Picture 34" descr="monitor LCD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667764"/>
              <a:ext cx="1672759" cy="1913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0" y="3505070"/>
              <a:ext cx="839554" cy="3525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000"/>
                </a:lnSpc>
                <a:defRPr/>
              </a:pPr>
              <a:r>
                <a:rPr lang="el-GR" sz="2000" i="1">
                  <a:latin typeface="+mn-lt"/>
                </a:rPr>
                <a:t>οθόνη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2876550" y="1676400"/>
            <a:ext cx="2990850" cy="1930400"/>
            <a:chOff x="2514600" y="1676400"/>
            <a:chExt cx="2990542" cy="1930400"/>
          </a:xfrm>
        </p:grpSpPr>
        <p:pic>
          <p:nvPicPr>
            <p:cNvPr id="77841" name="Picture 37" descr="printer inkjet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514600" y="1676400"/>
              <a:ext cx="1949704" cy="193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4190827" y="1828800"/>
              <a:ext cx="1314315" cy="3524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000"/>
                </a:lnSpc>
                <a:defRPr/>
              </a:pPr>
              <a:r>
                <a:rPr lang="el-GR" sz="2000" i="1">
                  <a:latin typeface="+mn-lt"/>
                </a:rPr>
                <a:t>εκτυπωτής</a:t>
              </a:r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6019800" y="1781175"/>
            <a:ext cx="2057400" cy="2333625"/>
            <a:chOff x="6705600" y="1676400"/>
            <a:chExt cx="2057400" cy="2333604"/>
          </a:xfrm>
        </p:grpSpPr>
        <p:pic>
          <p:nvPicPr>
            <p:cNvPr id="77839" name="Picture 39" descr="speakers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5600" y="1676400"/>
              <a:ext cx="20574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7543800" y="3657582"/>
              <a:ext cx="757238" cy="3524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000"/>
                </a:lnSpc>
                <a:defRPr/>
              </a:pPr>
              <a:r>
                <a:rPr lang="el-GR" sz="2000" i="1">
                  <a:latin typeface="+mn-lt"/>
                </a:rPr>
                <a:t>ηχεία</a:t>
              </a:r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76200" y="4724400"/>
            <a:ext cx="2616200" cy="2054225"/>
            <a:chOff x="0" y="3886200"/>
            <a:chExt cx="2616200" cy="2053094"/>
          </a:xfrm>
        </p:grpSpPr>
        <p:pic>
          <p:nvPicPr>
            <p:cNvPr id="77837" name="Picture 40" descr="projector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3886200"/>
              <a:ext cx="2387600" cy="1713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0" y="5334790"/>
              <a:ext cx="1277938" cy="6045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000"/>
                </a:lnSpc>
                <a:defRPr/>
              </a:pPr>
              <a:r>
                <a:rPr lang="el-GR" sz="2000" i="1">
                  <a:latin typeface="+mn-lt"/>
                </a:rPr>
                <a:t>προβολικό</a:t>
              </a:r>
            </a:p>
            <a:p>
              <a:pPr eaLnBrk="0" hangingPunct="0">
                <a:lnSpc>
                  <a:spcPts val="2000"/>
                </a:lnSpc>
                <a:defRPr/>
              </a:pPr>
              <a:r>
                <a:rPr lang="el-GR" sz="2000" i="1">
                  <a:latin typeface="+mn-lt"/>
                </a:rPr>
                <a:t>(</a:t>
              </a:r>
              <a:r>
                <a:rPr lang="en-US" sz="2000" i="1">
                  <a:latin typeface="+mn-lt"/>
                </a:rPr>
                <a:t>projector)</a:t>
              </a:r>
              <a:endParaRPr lang="el-GR" sz="2000" i="1">
                <a:latin typeface="+mn-lt"/>
              </a:endParaRPr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3429000" y="3886200"/>
            <a:ext cx="2743200" cy="2281238"/>
            <a:chOff x="2438400" y="3962400"/>
            <a:chExt cx="2743504" cy="2281694"/>
          </a:xfrm>
        </p:grpSpPr>
        <p:pic>
          <p:nvPicPr>
            <p:cNvPr id="77835" name="Picture 38" descr="plotter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19400" y="3962400"/>
              <a:ext cx="2362504" cy="213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2438400" y="5639135"/>
              <a:ext cx="1441610" cy="6049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000"/>
                </a:lnSpc>
                <a:defRPr/>
              </a:pPr>
              <a:r>
                <a:rPr lang="el-GR" sz="2000" i="1">
                  <a:latin typeface="+mn-lt"/>
                </a:rPr>
                <a:t>σχεδιαστικό</a:t>
              </a:r>
            </a:p>
            <a:p>
              <a:pPr eaLnBrk="0" hangingPunct="0">
                <a:lnSpc>
                  <a:spcPts val="2000"/>
                </a:lnSpc>
                <a:defRPr/>
              </a:pPr>
              <a:r>
                <a:rPr lang="el-GR" sz="2000" i="1">
                  <a:latin typeface="+mn-lt"/>
                </a:rPr>
                <a:t>(</a:t>
              </a:r>
              <a:r>
                <a:rPr lang="en-US" sz="2000" i="1">
                  <a:latin typeface="+mn-lt"/>
                </a:rPr>
                <a:t>plotter)</a:t>
              </a:r>
              <a:endParaRPr lang="el-GR" sz="2000" i="1">
                <a:latin typeface="+mn-lt"/>
              </a:endParaRP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6477000" y="5105400"/>
            <a:ext cx="2590800" cy="1190625"/>
            <a:chOff x="5791200" y="4267200"/>
            <a:chExt cx="2590800" cy="1190219"/>
          </a:xfrm>
        </p:grpSpPr>
        <p:pic>
          <p:nvPicPr>
            <p:cNvPr id="77833" name="Picture 45" descr="synthesizer-1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43600" y="4267200"/>
              <a:ext cx="2438400" cy="112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5791200" y="5105114"/>
              <a:ext cx="1238250" cy="3523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000"/>
                </a:lnSpc>
                <a:defRPr/>
              </a:pPr>
              <a:r>
                <a:rPr lang="en-US" sz="2000" i="1">
                  <a:latin typeface="+mn-lt"/>
                </a:rPr>
                <a:t>synthesizer</a:t>
              </a:r>
              <a:endParaRPr lang="el-GR" sz="2000" i="1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561159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152401" y="1570038"/>
            <a:ext cx="8991600" cy="5287962"/>
          </a:xfrm>
        </p:spPr>
        <p:txBody>
          <a:bodyPr/>
          <a:lstStyle/>
          <a:p>
            <a:pPr marL="512763" lvl="1" indent="-512763">
              <a:lnSpc>
                <a:spcPct val="90000"/>
              </a:lnSpc>
            </a:pPr>
            <a:r>
              <a:rPr lang="el-GR" sz="2800" b="1" dirty="0"/>
              <a:t>Καθοδικών </a:t>
            </a:r>
            <a:r>
              <a:rPr lang="el-GR" sz="2800" b="1" dirty="0" err="1"/>
              <a:t>Ακτίνων</a:t>
            </a:r>
            <a:r>
              <a:rPr lang="el-GR" sz="2800" b="1" dirty="0"/>
              <a:t> (</a:t>
            </a:r>
            <a:r>
              <a:rPr lang="en-US" sz="2800" b="1" dirty="0" err="1"/>
              <a:t>Cathod</a:t>
            </a:r>
            <a:r>
              <a:rPr lang="en-US" sz="2800" b="1" dirty="0"/>
              <a:t> Ray Tube, CRT</a:t>
            </a:r>
            <a:r>
              <a:rPr lang="el-GR" sz="2800" b="1" dirty="0"/>
              <a:t>)</a:t>
            </a:r>
          </a:p>
          <a:p>
            <a:pPr marL="787400" lvl="2" indent="-512763">
              <a:lnSpc>
                <a:spcPct val="90000"/>
              </a:lnSpc>
            </a:pPr>
            <a:r>
              <a:rPr lang="el-GR" sz="2500" dirty="0"/>
              <a:t>Παλαιότερη τεχνολογία </a:t>
            </a:r>
          </a:p>
          <a:p>
            <a:pPr marL="787400" lvl="2" indent="-512763">
              <a:lnSpc>
                <a:spcPct val="90000"/>
              </a:lnSpc>
            </a:pPr>
            <a:r>
              <a:rPr lang="el-GR" sz="2500" dirty="0"/>
              <a:t>Μεγάλο μέγεθος - βάρος</a:t>
            </a:r>
          </a:p>
          <a:p>
            <a:pPr marL="787400" lvl="2" indent="-512763">
              <a:lnSpc>
                <a:spcPct val="90000"/>
              </a:lnSpc>
            </a:pPr>
            <a:r>
              <a:rPr lang="el-GR" sz="2500" dirty="0"/>
              <a:t>Μεγάλη κατανάλωση ενέργειας</a:t>
            </a:r>
          </a:p>
          <a:p>
            <a:pPr marL="787400" lvl="2" indent="-512763">
              <a:lnSpc>
                <a:spcPct val="90000"/>
              </a:lnSpc>
              <a:buFont typeface="Wingdings" pitchFamily="2" charset="2"/>
              <a:buNone/>
            </a:pPr>
            <a:endParaRPr lang="en-US" sz="2500" dirty="0"/>
          </a:p>
          <a:p>
            <a:pPr marL="512763" lvl="1" indent="-512763">
              <a:lnSpc>
                <a:spcPct val="90000"/>
              </a:lnSpc>
            </a:pPr>
            <a:r>
              <a:rPr lang="el-GR" sz="2800" b="1" dirty="0"/>
              <a:t>Υγρών Κρυστάλλων (</a:t>
            </a:r>
            <a:r>
              <a:rPr lang="en-US" sz="2800" b="1" dirty="0"/>
              <a:t>Liquid Crystal Display (LCD)</a:t>
            </a:r>
            <a:r>
              <a:rPr lang="el-GR" sz="2800" b="1" dirty="0"/>
              <a:t> και Διόδου Εκπομπής Φωτός (</a:t>
            </a:r>
            <a:r>
              <a:rPr lang="en-US" sz="2800" b="1" dirty="0"/>
              <a:t>Light Emitting Diode</a:t>
            </a:r>
            <a:r>
              <a:rPr lang="el-GR" sz="2800" b="1" dirty="0"/>
              <a:t> (</a:t>
            </a:r>
            <a:r>
              <a:rPr lang="en-US" sz="2800" b="1" dirty="0"/>
              <a:t>LED)</a:t>
            </a:r>
            <a:r>
              <a:rPr lang="el-GR" sz="2800" b="1" dirty="0"/>
              <a:t>)</a:t>
            </a:r>
          </a:p>
          <a:p>
            <a:pPr marL="787400" lvl="2" indent="-512763">
              <a:lnSpc>
                <a:spcPct val="90000"/>
              </a:lnSpc>
            </a:pPr>
            <a:r>
              <a:rPr lang="el-GR" sz="2500" dirty="0"/>
              <a:t>Αναβαθμισμένη ποιότητα εικόνας</a:t>
            </a:r>
          </a:p>
          <a:p>
            <a:pPr marL="787400" lvl="2" indent="-512763">
              <a:lnSpc>
                <a:spcPct val="90000"/>
              </a:lnSpc>
            </a:pPr>
            <a:r>
              <a:rPr lang="el-GR" sz="2500" dirty="0"/>
              <a:t>Μικρό μέγεθος - βάρος</a:t>
            </a:r>
          </a:p>
          <a:p>
            <a:pPr marL="787400" lvl="2" indent="-512763">
              <a:lnSpc>
                <a:spcPct val="90000"/>
              </a:lnSpc>
            </a:pPr>
            <a:r>
              <a:rPr lang="el-GR" sz="2500" dirty="0"/>
              <a:t>Μικρή κατανάλωση ενέργειας</a:t>
            </a:r>
          </a:p>
        </p:txBody>
      </p:sp>
      <p:pic>
        <p:nvPicPr>
          <p:cNvPr id="12" name="Picture 11" descr="monitor LC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463" y="4495800"/>
            <a:ext cx="20653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onitor CR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78" y="1988593"/>
            <a:ext cx="158383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Οθόνες: Βασικές Κατηγορίες</a:t>
            </a:r>
          </a:p>
        </p:txBody>
      </p:sp>
      <p:sp>
        <p:nvSpPr>
          <p:cNvPr id="78853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0E7B4906-FC9D-4B61-BB79-5429C8D63FE4}" type="slidenum">
              <a:rPr lang="en-US">
                <a:latin typeface="Arial" charset="0"/>
                <a:cs typeface="Arial" charset="0"/>
              </a:rPr>
              <a:pPr/>
              <a:t>77</a:t>
            </a:fld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05049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Οθόνες: Βασικά Χαρακτηριστικά</a:t>
            </a:r>
          </a:p>
        </p:txBody>
      </p:sp>
      <p:sp>
        <p:nvSpPr>
          <p:cNvPr id="8294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8D2EA660-FC08-4E46-9DF0-8C71D6E53E51}" type="slidenum">
              <a:rPr lang="en-US">
                <a:latin typeface="Arial" charset="0"/>
                <a:cs typeface="Arial" charset="0"/>
              </a:rPr>
              <a:pPr/>
              <a:t>78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1" y="1570038"/>
            <a:ext cx="8839199" cy="5287962"/>
          </a:xfrm>
        </p:spPr>
        <p:txBody>
          <a:bodyPr/>
          <a:lstStyle/>
          <a:p>
            <a:pPr marL="354013" lvl="1" indent="-354013" algn="just">
              <a:lnSpc>
                <a:spcPts val="2600"/>
              </a:lnSpc>
              <a:spcBef>
                <a:spcPts val="600"/>
              </a:spcBef>
              <a:buClrTx/>
              <a:buSzPct val="80000"/>
              <a:buFont typeface="Tw Cen MT" pitchFamily="34" charset="0"/>
              <a:buAutoNum type="arabicPeriod"/>
            </a:pPr>
            <a:r>
              <a:rPr lang="el-GR" sz="2400" b="1" i="1" dirty="0"/>
              <a:t>Διάσταση. </a:t>
            </a:r>
            <a:r>
              <a:rPr lang="el-GR" sz="2400" dirty="0"/>
              <a:t>Το μήκος της διαγωνίου, σε ίντσες: 15</a:t>
            </a:r>
            <a:r>
              <a:rPr lang="en-US" sz="2400" dirty="0"/>
              <a:t>”</a:t>
            </a:r>
            <a:r>
              <a:rPr lang="el-GR" sz="2400" dirty="0"/>
              <a:t>, 17</a:t>
            </a:r>
            <a:r>
              <a:rPr lang="en-US" sz="2400" dirty="0"/>
              <a:t> ”</a:t>
            </a:r>
            <a:r>
              <a:rPr lang="el-GR" sz="2400" dirty="0"/>
              <a:t> </a:t>
            </a:r>
            <a:r>
              <a:rPr lang="el-GR" sz="2400" dirty="0" err="1"/>
              <a:t>κ.λ</a:t>
            </a:r>
            <a:r>
              <a:rPr lang="en-US" sz="2400" dirty="0"/>
              <a:t>.</a:t>
            </a:r>
            <a:r>
              <a:rPr lang="el-GR" sz="2400" dirty="0"/>
              <a:t>π. Μεγάλη διάσταση </a:t>
            </a:r>
            <a:r>
              <a:rPr lang="el-GR" sz="2400" dirty="0">
                <a:sym typeface="Wingdings" pitchFamily="2" charset="2"/>
              </a:rPr>
              <a:t> </a:t>
            </a:r>
            <a:r>
              <a:rPr lang="el-GR" sz="2400" dirty="0"/>
              <a:t>ξεκούραστη εικόνα.</a:t>
            </a:r>
            <a:endParaRPr lang="en-US" sz="2400" i="1" dirty="0"/>
          </a:p>
          <a:p>
            <a:pPr marL="354013" lvl="1" indent="-354013" algn="just">
              <a:lnSpc>
                <a:spcPts val="2600"/>
              </a:lnSpc>
              <a:spcBef>
                <a:spcPts val="600"/>
              </a:spcBef>
              <a:buClrTx/>
              <a:buSzPct val="80000"/>
              <a:buFont typeface="Tw Cen MT" pitchFamily="34" charset="0"/>
              <a:buAutoNum type="arabicPeriod"/>
            </a:pPr>
            <a:r>
              <a:rPr lang="el-GR" sz="2400" b="1" i="1" dirty="0"/>
              <a:t>Ανάλυση.</a:t>
            </a:r>
            <a:r>
              <a:rPr lang="el-GR" sz="2400" i="1" dirty="0"/>
              <a:t> </a:t>
            </a:r>
            <a:r>
              <a:rPr lang="el-GR" sz="2400" dirty="0"/>
              <a:t>Το πλήθος των </a:t>
            </a:r>
            <a:r>
              <a:rPr lang="el-GR" sz="2400" dirty="0" err="1"/>
              <a:t>πίξελ</a:t>
            </a:r>
            <a:r>
              <a:rPr lang="el-GR" sz="2400" dirty="0"/>
              <a:t>: 640</a:t>
            </a:r>
            <a:r>
              <a:rPr lang="en-US" sz="2400" dirty="0"/>
              <a:t>x480, 800x600, </a:t>
            </a:r>
            <a:r>
              <a:rPr lang="el-GR" sz="2400" dirty="0" err="1"/>
              <a:t>κ.λ.π</a:t>
            </a:r>
            <a:r>
              <a:rPr lang="el-GR" sz="2400" dirty="0"/>
              <a:t>. Μεγάλη ανάλυση </a:t>
            </a:r>
            <a:r>
              <a:rPr lang="el-GR" sz="2400" dirty="0">
                <a:sym typeface="Wingdings" pitchFamily="2" charset="2"/>
              </a:rPr>
              <a:t> ευκρινής εικόνα. </a:t>
            </a:r>
            <a:endParaRPr lang="el-GR" sz="2400" dirty="0"/>
          </a:p>
          <a:p>
            <a:pPr marL="354013" lvl="1" indent="-354013" algn="just">
              <a:lnSpc>
                <a:spcPts val="2600"/>
              </a:lnSpc>
              <a:spcBef>
                <a:spcPts val="600"/>
              </a:spcBef>
              <a:buClrTx/>
              <a:buSzPct val="80000"/>
              <a:buFont typeface="Tw Cen MT" pitchFamily="34" charset="0"/>
              <a:buAutoNum type="arabicPeriod"/>
            </a:pPr>
            <a:r>
              <a:rPr lang="el-GR" sz="2400" b="1" i="1" dirty="0"/>
              <a:t>Απόσταση κουκκίδων </a:t>
            </a:r>
            <a:r>
              <a:rPr lang="en-US" sz="2400" b="1" i="1" dirty="0"/>
              <a:t>(pixel-pitch)</a:t>
            </a:r>
            <a:r>
              <a:rPr lang="el-GR" sz="2400" b="1" i="1" dirty="0"/>
              <a:t>.</a:t>
            </a:r>
            <a:r>
              <a:rPr lang="en-US" sz="2400" b="1" dirty="0"/>
              <a:t> </a:t>
            </a:r>
            <a:r>
              <a:rPr lang="el-GR" sz="2400" dirty="0"/>
              <a:t>Η απόσταση μεταξύ γειτονικών κουκκίδων:  0,24</a:t>
            </a:r>
            <a:r>
              <a:rPr lang="en-US" sz="2400" dirty="0"/>
              <a:t>mm</a:t>
            </a:r>
            <a:r>
              <a:rPr lang="el-GR" sz="2400" dirty="0"/>
              <a:t>, 0,20</a:t>
            </a:r>
            <a:r>
              <a:rPr lang="en-US" sz="2400" dirty="0"/>
              <a:t>mm,</a:t>
            </a:r>
            <a:r>
              <a:rPr lang="el-GR" sz="2400" dirty="0"/>
              <a:t> κ.λπ. Μικρή απόσταση </a:t>
            </a:r>
            <a:r>
              <a:rPr lang="el-GR" sz="2400" dirty="0">
                <a:sym typeface="Wingdings" pitchFamily="2" charset="2"/>
              </a:rPr>
              <a:t> ευκρινής εικόνα.</a:t>
            </a:r>
          </a:p>
          <a:p>
            <a:pPr marL="354013" lvl="1" indent="-354013" algn="just">
              <a:lnSpc>
                <a:spcPts val="2600"/>
              </a:lnSpc>
              <a:spcBef>
                <a:spcPts val="600"/>
              </a:spcBef>
              <a:buClrTx/>
              <a:buSzPct val="80000"/>
              <a:buFont typeface="Tw Cen MT" pitchFamily="34" charset="0"/>
              <a:buAutoNum type="arabicPeriod"/>
            </a:pPr>
            <a:r>
              <a:rPr lang="el-GR" sz="2400" b="1" i="1" dirty="0"/>
              <a:t>Συχνότητα ανανέωσης. </a:t>
            </a:r>
            <a:r>
              <a:rPr lang="el-GR" sz="2400" dirty="0"/>
              <a:t>Πόσο συχνά </a:t>
            </a:r>
            <a:r>
              <a:rPr lang="el-GR" sz="2400" dirty="0" err="1"/>
              <a:t>ξαναπροβάλλεται</a:t>
            </a:r>
            <a:r>
              <a:rPr lang="el-GR" sz="2400" dirty="0"/>
              <a:t> η εικόνα: 72 </a:t>
            </a:r>
            <a:r>
              <a:rPr lang="en-US" sz="2400" dirty="0"/>
              <a:t>Hz</a:t>
            </a:r>
            <a:r>
              <a:rPr lang="el-GR" sz="2400" dirty="0"/>
              <a:t>, 96 </a:t>
            </a:r>
            <a:r>
              <a:rPr lang="en-US" sz="2400" dirty="0"/>
              <a:t>Hz</a:t>
            </a:r>
            <a:r>
              <a:rPr lang="el-GR" sz="2400" dirty="0"/>
              <a:t>,</a:t>
            </a:r>
            <a:r>
              <a:rPr lang="en-US" sz="2400" dirty="0"/>
              <a:t> </a:t>
            </a:r>
            <a:r>
              <a:rPr lang="el-GR" sz="2400" dirty="0"/>
              <a:t>κ.λπ. Μεγάλη συχνότητα </a:t>
            </a:r>
            <a:r>
              <a:rPr lang="el-GR" sz="2400" dirty="0">
                <a:sym typeface="Wingdings" pitchFamily="2" charset="2"/>
              </a:rPr>
              <a:t> ξεκούραστη και ευκρινής εικόνα.</a:t>
            </a:r>
          </a:p>
          <a:p>
            <a:pPr marL="354013" lvl="1" indent="-354013" algn="just">
              <a:lnSpc>
                <a:spcPts val="2600"/>
              </a:lnSpc>
              <a:spcBef>
                <a:spcPts val="600"/>
              </a:spcBef>
              <a:buClrTx/>
              <a:buSzPct val="80000"/>
              <a:buFont typeface="Tw Cen MT" pitchFamily="34" charset="0"/>
              <a:buAutoNum type="arabicPeriod"/>
            </a:pPr>
            <a:r>
              <a:rPr lang="el-GR" sz="2400" b="1" i="1" dirty="0">
                <a:sym typeface="Wingdings" pitchFamily="2" charset="2"/>
              </a:rPr>
              <a:t>Βάθος χρώματος.</a:t>
            </a:r>
            <a:r>
              <a:rPr lang="el-GR" sz="2400" dirty="0">
                <a:sym typeface="Wingdings" pitchFamily="2" charset="2"/>
              </a:rPr>
              <a:t> Πόσα μπιτ/</a:t>
            </a:r>
            <a:r>
              <a:rPr lang="el-GR" sz="2400" dirty="0" err="1">
                <a:sym typeface="Wingdings" pitchFamily="2" charset="2"/>
              </a:rPr>
              <a:t>πίξελ</a:t>
            </a:r>
            <a:r>
              <a:rPr lang="el-GR" sz="2400" dirty="0">
                <a:sym typeface="Wingdings" pitchFamily="2" charset="2"/>
              </a:rPr>
              <a:t>: 16, 24, κ.λπ.  Μεγάλο βάθος  πολλά διαφορετικά χρώματα</a:t>
            </a:r>
            <a:r>
              <a:rPr lang="en-US" sz="2400" dirty="0">
                <a:sym typeface="Wingdings" pitchFamily="2" charset="2"/>
              </a:rPr>
              <a:t>  </a:t>
            </a:r>
            <a:r>
              <a:rPr lang="el-GR" sz="2400" dirty="0">
                <a:sym typeface="Wingdings" pitchFamily="2" charset="2"/>
              </a:rPr>
              <a:t>Καλύτερη ποιότητα εικόνας.</a:t>
            </a:r>
            <a:endParaRPr lang="el-GR" sz="2400" b="1" i="1" dirty="0">
              <a:sym typeface="Wingdings" pitchFamily="2" charset="2"/>
            </a:endParaRPr>
          </a:p>
          <a:p>
            <a:pPr marL="354013" lvl="1" indent="-354013" algn="just">
              <a:lnSpc>
                <a:spcPts val="2600"/>
              </a:lnSpc>
              <a:spcBef>
                <a:spcPts val="600"/>
              </a:spcBef>
              <a:buClrTx/>
              <a:buSzPct val="80000"/>
              <a:buFont typeface="Tw Cen MT" pitchFamily="34" charset="0"/>
              <a:buAutoNum type="arabicPeriod"/>
            </a:pPr>
            <a:r>
              <a:rPr lang="el-GR" sz="2400" b="1" i="1" dirty="0"/>
              <a:t>Ένταση της ακτινοβολίας.</a:t>
            </a:r>
            <a:r>
              <a:rPr lang="en-US" sz="2400" b="1" i="1" dirty="0"/>
              <a:t> </a:t>
            </a:r>
            <a:r>
              <a:rPr lang="el-GR" sz="2400" dirty="0"/>
              <a:t>Πόσο ισχυρή η ακτινοβολία.  Υπάρχουν διάφορα πρότυπα: </a:t>
            </a:r>
            <a:r>
              <a:rPr lang="en-US" sz="2400" dirty="0"/>
              <a:t>MPRII, TCO, ELF&amp;VLF</a:t>
            </a:r>
            <a:r>
              <a:rPr lang="el-GR" sz="2400" dirty="0"/>
              <a:t> κλπ.</a:t>
            </a:r>
          </a:p>
        </p:txBody>
      </p:sp>
    </p:spTree>
    <p:extLst>
      <p:ext uri="{BB962C8B-B14F-4D97-AF65-F5344CB8AC3E}">
        <p14:creationId xmlns:p14="http://schemas.microsoft.com/office/powerpoint/2010/main" val="286561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1" y="1570038"/>
            <a:ext cx="8919028" cy="5287962"/>
          </a:xfrm>
        </p:spPr>
        <p:txBody>
          <a:bodyPr/>
          <a:lstStyle/>
          <a:p>
            <a:pPr marL="0">
              <a:spcBef>
                <a:spcPct val="0"/>
              </a:spcBef>
              <a:buNone/>
            </a:pPr>
            <a:r>
              <a:rPr lang="el-GR" sz="2400" b="1" dirty="0"/>
              <a:t>Μονάδα Ελέγχου</a:t>
            </a:r>
            <a:r>
              <a:rPr lang="en-US" sz="2400" b="1" dirty="0"/>
              <a:t> (ME):</a:t>
            </a:r>
            <a:endParaRPr lang="el-GR" sz="2400" b="1" dirty="0"/>
          </a:p>
          <a:p>
            <a:pPr marL="512763" indent="-512763" algn="just">
              <a:spcBef>
                <a:spcPts val="600"/>
              </a:spcBef>
            </a:pPr>
            <a:r>
              <a:rPr lang="el-GR" sz="2300" b="1" dirty="0"/>
              <a:t>Ελέγχει και Συντονίζει όλες τις λειτουργίες </a:t>
            </a:r>
            <a:r>
              <a:rPr lang="el-GR" sz="2300" dirty="0"/>
              <a:t>που εκτελούνται στον Υπολογιστή  (Π.χ. , Ελέγχει με ποια σειρά θα εκτελεστούν οι εντολές, ποιά δεδομένα θα χρησιμοποιηθούν σε κάθε εντολή, από πού θα πάρει τα δεδομένα και πού θα αποθηκευτεί το αποτέλεσμα, κτλ.)!</a:t>
            </a:r>
            <a:endParaRPr lang="en-US" sz="2300" dirty="0"/>
          </a:p>
          <a:p>
            <a:pPr marL="833438" lvl="1" indent="-512763" algn="just">
              <a:spcBef>
                <a:spcPts val="600"/>
              </a:spcBef>
            </a:pPr>
            <a:r>
              <a:rPr lang="el-GR" sz="2300" dirty="0"/>
              <a:t>Περιέχει </a:t>
            </a:r>
            <a:r>
              <a:rPr lang="el-GR" sz="2300" b="1" dirty="0"/>
              <a:t>δύο Καταχωρητές</a:t>
            </a:r>
            <a:r>
              <a:rPr lang="en-US" sz="2300" dirty="0"/>
              <a:t>:</a:t>
            </a:r>
            <a:endParaRPr lang="el-GR" sz="2300" dirty="0"/>
          </a:p>
          <a:p>
            <a:pPr marL="1106488" lvl="2" indent="-512763" algn="just">
              <a:spcBef>
                <a:spcPts val="600"/>
              </a:spcBef>
            </a:pPr>
            <a:r>
              <a:rPr lang="el-GR" b="1" dirty="0">
                <a:solidFill>
                  <a:srgbClr val="FF0000"/>
                </a:solidFill>
              </a:rPr>
              <a:t>Καταχωρητής Εντολής – </a:t>
            </a:r>
            <a:r>
              <a:rPr lang="en-US" b="1" dirty="0">
                <a:solidFill>
                  <a:srgbClr val="FF0000"/>
                </a:solidFill>
              </a:rPr>
              <a:t>Instruction Register (IR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l-GR" dirty="0"/>
              <a:t>Περιέχει την </a:t>
            </a:r>
            <a:r>
              <a:rPr lang="el-GR" b="1" dirty="0"/>
              <a:t>εντολή που εκτελείται την τρέχουσα στιγμή </a:t>
            </a:r>
            <a:r>
              <a:rPr lang="el-GR" dirty="0"/>
              <a:t>και </a:t>
            </a:r>
            <a:r>
              <a:rPr lang="el-GR" b="1" dirty="0"/>
              <a:t>οδηγίες για την εκτέλεση της</a:t>
            </a:r>
            <a:r>
              <a:rPr lang="el-GR" dirty="0"/>
              <a:t>.</a:t>
            </a:r>
          </a:p>
          <a:p>
            <a:pPr marL="512763" indent="-512763" algn="just">
              <a:spcBef>
                <a:spcPts val="600"/>
              </a:spcBef>
            </a:pPr>
            <a:endParaRPr lang="el-GR" sz="2300" dirty="0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61C6975C-92C7-4652-B355-E92F963BED4A}" type="slidenum">
              <a:rPr lang="en-US">
                <a:latin typeface="Arial" charset="0"/>
                <a:cs typeface="Arial" charset="0"/>
              </a:rPr>
              <a:pPr/>
              <a:t>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Πως Λειτουργούν οι Υπολογιστές</a:t>
            </a:r>
            <a:r>
              <a:rPr lang="en-US" dirty="0">
                <a:solidFill>
                  <a:schemeClr val="tx1"/>
                </a:solidFill>
              </a:rPr>
              <a:t>; </a:t>
            </a:r>
            <a:br>
              <a:rPr lang="el-GR" dirty="0">
                <a:solidFill>
                  <a:schemeClr val="tx1"/>
                </a:solidFill>
              </a:rPr>
            </a:br>
            <a:r>
              <a:rPr lang="el-GR" dirty="0">
                <a:solidFill>
                  <a:schemeClr val="tx1"/>
                </a:solidFill>
              </a:rPr>
              <a:t>(4 βήματα)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3283" y="5155009"/>
            <a:ext cx="5793773" cy="155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319088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3" indent="-227013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13" indent="-227013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213" indent="-227013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2868" indent="-228573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155" indent="-22857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442" indent="-22857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5729" indent="-228573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06488" lvl="2" indent="-512763" algn="just">
              <a:spcBef>
                <a:spcPts val="600"/>
              </a:spcBef>
            </a:pPr>
            <a:r>
              <a:rPr lang="el-GR" b="1" dirty="0">
                <a:solidFill>
                  <a:srgbClr val="FF0000"/>
                </a:solidFill>
              </a:rPr>
              <a:t>Μετρητής Προγράμματος – </a:t>
            </a:r>
            <a:r>
              <a:rPr lang="en-US" b="1" dirty="0">
                <a:solidFill>
                  <a:srgbClr val="FF0000"/>
                </a:solidFill>
              </a:rPr>
              <a:t>Program Counter (PC)</a:t>
            </a:r>
            <a:r>
              <a:rPr lang="en-US" b="1" dirty="0"/>
              <a:t>: </a:t>
            </a:r>
            <a:r>
              <a:rPr lang="el-GR" dirty="0"/>
              <a:t>Δείχνει την </a:t>
            </a:r>
            <a:r>
              <a:rPr lang="el-GR" b="1" dirty="0"/>
              <a:t>επόμενη εντολή</a:t>
            </a:r>
            <a:r>
              <a:rPr lang="el-GR" dirty="0"/>
              <a:t> στην Κύρια Μνήμη </a:t>
            </a:r>
            <a:r>
              <a:rPr lang="el-GR" b="1" dirty="0"/>
              <a:t>που περιμένει να εκτελεστεί</a:t>
            </a:r>
            <a:r>
              <a:rPr lang="el-GR" dirty="0"/>
              <a:t>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57056" y="5203374"/>
            <a:ext cx="3034544" cy="1143000"/>
            <a:chOff x="2772254" y="3693882"/>
            <a:chExt cx="3034544" cy="11430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772254" y="3693882"/>
              <a:ext cx="3034544" cy="1143000"/>
            </a:xfrm>
            <a:prstGeom prst="roundRect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r>
                <a:rPr lang="el-GR" sz="2000" b="1" dirty="0">
                  <a:solidFill>
                    <a:schemeClr val="tx1"/>
                  </a:solidFill>
                </a:rPr>
                <a:t>Μονάδα </a:t>
              </a:r>
              <a:endParaRPr lang="en-US" sz="2000" b="1" dirty="0">
                <a:solidFill>
                  <a:schemeClr val="tx1"/>
                </a:solidFill>
              </a:endParaRPr>
            </a:p>
            <a:p>
              <a:pPr eaLnBrk="0" hangingPunct="0">
                <a:defRPr/>
              </a:pPr>
              <a:r>
                <a:rPr lang="el-GR" sz="2000" b="1" dirty="0">
                  <a:solidFill>
                    <a:schemeClr val="tx1"/>
                  </a:solidFill>
                </a:rPr>
                <a:t>Ελέγχου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4338809" y="3868507"/>
              <a:ext cx="1044359" cy="254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4338809" y="4376507"/>
              <a:ext cx="1044359" cy="254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5339652" y="3805007"/>
              <a:ext cx="39863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latin typeface="Calibri" panose="020F0502020204030204" pitchFamily="34" charset="0"/>
                </a:rPr>
                <a:t>IR</a:t>
              </a: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5339652" y="4313007"/>
              <a:ext cx="46714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latin typeface="Calibri" panose="020F0502020204030204" pitchFamily="34" charset="0"/>
                </a:rPr>
                <a:t>PC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79796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nitor LC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onitor CR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0388" y="1524000"/>
            <a:ext cx="2233612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Εκτυπωτές: Βασικές Κατηγορίες</a:t>
            </a:r>
          </a:p>
        </p:txBody>
      </p:sp>
      <p:sp>
        <p:nvSpPr>
          <p:cNvPr id="83972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28F028FC-78BE-4F5B-B391-114E23C1497B}" type="slidenum">
              <a:rPr lang="en-US">
                <a:latin typeface="Arial" charset="0"/>
                <a:cs typeface="Arial" charset="0"/>
              </a:rPr>
              <a:pPr/>
              <a:t>79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122830" y="1570038"/>
            <a:ext cx="6731995" cy="5287962"/>
          </a:xfrm>
        </p:spPr>
        <p:txBody>
          <a:bodyPr>
            <a:noAutofit/>
          </a:bodyPr>
          <a:lstStyle/>
          <a:p>
            <a:pPr marL="22225" indent="-342900" algn="just">
              <a:lnSpc>
                <a:spcPct val="90000"/>
              </a:lnSpc>
              <a:spcBef>
                <a:spcPts val="400"/>
              </a:spcBef>
            </a:pPr>
            <a:r>
              <a:rPr lang="el-GR" sz="2400" b="1" i="1" dirty="0"/>
              <a:t>Κρουστικοί (</a:t>
            </a:r>
            <a:r>
              <a:rPr lang="en-US" sz="2400" b="1" i="1" dirty="0"/>
              <a:t>dot-matrix</a:t>
            </a:r>
            <a:r>
              <a:rPr lang="el-GR" sz="2400" b="1" i="1" dirty="0"/>
              <a:t>): </a:t>
            </a:r>
            <a:endParaRPr lang="en-US" sz="2400" b="1" i="1" dirty="0"/>
          </a:p>
          <a:p>
            <a:pPr marL="512763" lvl="1" indent="-512763" algn="just">
              <a:lnSpc>
                <a:spcPct val="9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2400" i="1" dirty="0"/>
              <a:t>	</a:t>
            </a:r>
            <a:r>
              <a:rPr lang="el-GR" sz="2400" b="1" i="1" dirty="0"/>
              <a:t>Παλιά  τεχνολογία</a:t>
            </a:r>
            <a:r>
              <a:rPr lang="el-GR" sz="2400" i="1" dirty="0"/>
              <a:t>, σαν της γραφομηχανής. </a:t>
            </a:r>
            <a:r>
              <a:rPr lang="el-GR" sz="2400" b="1" i="1" dirty="0" err="1"/>
              <a:t>Μελανοταινία</a:t>
            </a:r>
            <a:r>
              <a:rPr lang="el-GR" sz="2400" i="1" dirty="0"/>
              <a:t> μεταξύ κινούμενης κεφαλής και χαρτιού. Η κεφαλή είναι </a:t>
            </a:r>
            <a:r>
              <a:rPr lang="el-GR" sz="2400" b="1" i="1" dirty="0"/>
              <a:t>πίνακας ακίδων</a:t>
            </a:r>
            <a:r>
              <a:rPr lang="el-GR" sz="2400" i="1" dirty="0"/>
              <a:t>. Χαμηλό κόστος, χαμηλή ποιότητα.</a:t>
            </a:r>
          </a:p>
          <a:p>
            <a:pPr marL="192088" indent="-512763" algn="just">
              <a:lnSpc>
                <a:spcPct val="90000"/>
              </a:lnSpc>
              <a:spcBef>
                <a:spcPts val="400"/>
              </a:spcBef>
            </a:pPr>
            <a:r>
              <a:rPr lang="el-GR" sz="2400" b="1" i="1" dirty="0"/>
              <a:t>Έκχυσης μελάνης (</a:t>
            </a:r>
            <a:r>
              <a:rPr lang="en-US" sz="2400" b="1" i="1" dirty="0"/>
              <a:t>inkjet)</a:t>
            </a:r>
            <a:r>
              <a:rPr lang="el-GR" sz="2400" b="1" i="1" dirty="0"/>
              <a:t>:</a:t>
            </a:r>
          </a:p>
          <a:p>
            <a:pPr marL="512763" lvl="1" indent="-512763" algn="just">
              <a:lnSpc>
                <a:spcPct val="9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2400" i="1" dirty="0"/>
              <a:t>	</a:t>
            </a:r>
            <a:r>
              <a:rPr lang="el-GR" sz="2400" i="1" dirty="0"/>
              <a:t>Νεότερη τεχνολογία. Σταγόνες μελάνης </a:t>
            </a:r>
            <a:r>
              <a:rPr lang="el-GR" sz="2400" b="1" i="1" dirty="0"/>
              <a:t>ψεκάζονται</a:t>
            </a:r>
            <a:r>
              <a:rPr lang="el-GR" sz="2400" i="1" dirty="0"/>
              <a:t> </a:t>
            </a:r>
            <a:r>
              <a:rPr lang="el-GR" sz="2400" b="1" i="1" dirty="0"/>
              <a:t>προς το χαρτί </a:t>
            </a:r>
            <a:r>
              <a:rPr lang="el-GR" sz="2400" i="1" dirty="0"/>
              <a:t>από </a:t>
            </a:r>
            <a:r>
              <a:rPr lang="el-GR" sz="2400" b="1" i="1" dirty="0"/>
              <a:t>κινούμενη κεφαλή. </a:t>
            </a:r>
            <a:r>
              <a:rPr lang="el-GR" sz="2400" i="1" dirty="0"/>
              <a:t>Καλή ποιότητα, φθηνή αγορά, </a:t>
            </a:r>
            <a:r>
              <a:rPr lang="el-GR" sz="2400" b="1" i="1" dirty="0"/>
              <a:t>ακριβή συντήρηση</a:t>
            </a:r>
            <a:r>
              <a:rPr lang="el-GR" sz="2400" i="1" dirty="0"/>
              <a:t>.</a:t>
            </a:r>
            <a:endParaRPr lang="el-GR" sz="2400" dirty="0"/>
          </a:p>
          <a:p>
            <a:pPr marL="192088" indent="-512763" algn="just">
              <a:lnSpc>
                <a:spcPct val="90000"/>
              </a:lnSpc>
              <a:spcBef>
                <a:spcPts val="400"/>
              </a:spcBef>
            </a:pPr>
            <a:r>
              <a:rPr lang="en-US" sz="2400" b="1" i="1" dirty="0"/>
              <a:t>Laser</a:t>
            </a:r>
            <a:r>
              <a:rPr lang="el-GR" sz="2400" b="1" i="1" dirty="0"/>
              <a:t>:</a:t>
            </a:r>
          </a:p>
          <a:p>
            <a:pPr marL="512763" lvl="1" indent="-512763" algn="just">
              <a:lnSpc>
                <a:spcPct val="9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2400" i="1" dirty="0"/>
              <a:t>	</a:t>
            </a:r>
            <a:r>
              <a:rPr lang="el-GR" sz="2400" i="1" dirty="0"/>
              <a:t>Τεχνολογία </a:t>
            </a:r>
            <a:r>
              <a:rPr lang="el-GR" sz="2400" b="1" i="1" dirty="0"/>
              <a:t>παρόμοια με των φωτοτυπικών</a:t>
            </a:r>
            <a:r>
              <a:rPr lang="el-GR" sz="2400" i="1" dirty="0"/>
              <a:t>, με χρήση </a:t>
            </a:r>
            <a:r>
              <a:rPr lang="en-US" sz="2400" i="1" dirty="0"/>
              <a:t>laser</a:t>
            </a:r>
            <a:r>
              <a:rPr lang="el-GR" sz="2400" i="1" dirty="0"/>
              <a:t> στο στάδιο της έκθεσης.  Υψηλή ποιότητα, μεγάλη ταχύτητα, ακριβή αγορά, φθηνότερη εκτύπωση ανά σελίδα.</a:t>
            </a:r>
            <a:endParaRPr lang="el-GR" sz="2400" dirty="0"/>
          </a:p>
        </p:txBody>
      </p:sp>
      <p:pic>
        <p:nvPicPr>
          <p:cNvPr id="7" name="Picture 6" descr="printer inkje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550" y="2971800"/>
            <a:ext cx="19494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5585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Ερωτήσεις</a:t>
            </a:r>
            <a:r>
              <a:rPr lang="en-US" dirty="0">
                <a:solidFill>
                  <a:schemeClr val="tx1"/>
                </a:solidFill>
              </a:rPr>
              <a:t>;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3972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28F028FC-78BE-4F5B-B391-114E23C1497B}" type="slidenum">
              <a:rPr lang="en-US">
                <a:latin typeface="Arial" charset="0"/>
                <a:cs typeface="Arial" charset="0"/>
              </a:rPr>
              <a:pPr/>
              <a:t>80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366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1" y="1570038"/>
            <a:ext cx="8915399" cy="5287962"/>
          </a:xfrm>
        </p:spPr>
        <p:txBody>
          <a:bodyPr/>
          <a:lstStyle/>
          <a:p>
            <a:pPr marL="0">
              <a:spcBef>
                <a:spcPct val="0"/>
              </a:spcBef>
              <a:buNone/>
            </a:pPr>
            <a:r>
              <a:rPr lang="el-GR" sz="2400" b="1" dirty="0"/>
              <a:t>Μονάδα Ελέγχου</a:t>
            </a:r>
            <a:r>
              <a:rPr lang="en-US" sz="2400" b="1" dirty="0"/>
              <a:t> (ME):</a:t>
            </a:r>
            <a:endParaRPr lang="el-GR" sz="2400" b="1" dirty="0"/>
          </a:p>
          <a:p>
            <a:pPr marL="512763" indent="-512763" algn="just">
              <a:spcBef>
                <a:spcPts val="600"/>
              </a:spcBef>
            </a:pPr>
            <a:r>
              <a:rPr lang="el-GR" sz="2300" b="1" dirty="0"/>
              <a:t>Ελέγχει και Επικοινωνεί</a:t>
            </a:r>
            <a:r>
              <a:rPr lang="el-GR" sz="2300" dirty="0"/>
              <a:t> με όλες τις άλλες Μονάδες του Υπολογιστή</a:t>
            </a:r>
            <a:r>
              <a:rPr lang="en-US" sz="2300" dirty="0"/>
              <a:t>:</a:t>
            </a:r>
            <a:r>
              <a:rPr lang="el-GR" sz="2300" dirty="0"/>
              <a:t> </a:t>
            </a:r>
          </a:p>
          <a:p>
            <a:pPr marL="833438" lvl="1" indent="-512763" algn="just">
              <a:spcBef>
                <a:spcPts val="0"/>
              </a:spcBef>
            </a:pPr>
            <a:r>
              <a:rPr lang="el-GR" sz="2300" b="1" dirty="0"/>
              <a:t>Αριθμητική και Λογική Μονάδα </a:t>
            </a:r>
            <a:r>
              <a:rPr lang="el-GR" sz="2300" dirty="0"/>
              <a:t>(Π.χ., Επικοινωνεί με την Αριθμητική και Λογική Μονάδα για να της πει </a:t>
            </a:r>
            <a:r>
              <a:rPr lang="el-GR" sz="2300" i="1" dirty="0"/>
              <a:t>τι πράξη να εκτελέσει, από πού θα πάρει τα δεδομένα</a:t>
            </a:r>
            <a:r>
              <a:rPr lang="el-GR" sz="2300" b="1" dirty="0"/>
              <a:t> </a:t>
            </a:r>
            <a:r>
              <a:rPr lang="el-GR" sz="2300" dirty="0"/>
              <a:t>και </a:t>
            </a:r>
            <a:r>
              <a:rPr lang="el-GR" sz="2300" i="1" dirty="0"/>
              <a:t>που να αποθηκεύσει το αποτέλεσμα</a:t>
            </a:r>
            <a:r>
              <a:rPr lang="el-GR" sz="2300" dirty="0"/>
              <a:t>)</a:t>
            </a:r>
            <a:endParaRPr lang="en-US" sz="2300" dirty="0"/>
          </a:p>
          <a:p>
            <a:pPr marL="833438" lvl="1" indent="-512763" algn="just">
              <a:spcBef>
                <a:spcPts val="0"/>
              </a:spcBef>
            </a:pPr>
            <a:r>
              <a:rPr lang="el-GR" sz="2300" b="1" dirty="0"/>
              <a:t>Μονάδες Μνήμης </a:t>
            </a:r>
            <a:r>
              <a:rPr lang="el-GR" sz="2300" dirty="0"/>
              <a:t>(Π.χ., Επικοινωνεί με την Κύρια Μνήμη για να </a:t>
            </a:r>
            <a:r>
              <a:rPr lang="el-GR" sz="2300" i="1" dirty="0"/>
              <a:t>ελέγξει ποια εντολή περιμένει στη σειρά </a:t>
            </a:r>
            <a:r>
              <a:rPr lang="el-GR" sz="2300" dirty="0"/>
              <a:t>για να εκτελεστεί, η για να </a:t>
            </a:r>
            <a:r>
              <a:rPr lang="el-GR" sz="2300" i="1" dirty="0"/>
              <a:t>γράψει κάτι σε αυτήν</a:t>
            </a:r>
            <a:r>
              <a:rPr lang="el-GR" sz="2300" dirty="0"/>
              <a:t>)</a:t>
            </a:r>
          </a:p>
          <a:p>
            <a:pPr marL="833438" lvl="1" indent="-512763" algn="just">
              <a:spcBef>
                <a:spcPts val="0"/>
              </a:spcBef>
            </a:pPr>
            <a:r>
              <a:rPr lang="el-GR" sz="2300" b="1" dirty="0"/>
              <a:t>Μονάδες Εισόδου </a:t>
            </a:r>
            <a:r>
              <a:rPr lang="el-GR" sz="2300" dirty="0"/>
              <a:t>(Π.χ., Επικοινωνεί με τις Μονάδες Εισόδου για να ελέγξει </a:t>
            </a:r>
            <a:r>
              <a:rPr lang="el-GR" sz="2300" i="1" dirty="0"/>
              <a:t>αν ο χρήστης θέλει να καταχωρήσει καινούριες Εντολές ή Δεδομένα</a:t>
            </a:r>
            <a:r>
              <a:rPr lang="el-GR" sz="2300" dirty="0"/>
              <a:t>)</a:t>
            </a:r>
          </a:p>
          <a:p>
            <a:pPr marL="833438" lvl="1" indent="-512763" algn="just">
              <a:spcBef>
                <a:spcPts val="0"/>
              </a:spcBef>
            </a:pPr>
            <a:r>
              <a:rPr lang="el-GR" sz="2300" b="1" dirty="0"/>
              <a:t>Μονάδες Εξόδου </a:t>
            </a:r>
            <a:r>
              <a:rPr lang="el-GR" sz="2300" dirty="0"/>
              <a:t>(Π.χ., Επικοινωνεί  με την Οθόνη για να </a:t>
            </a:r>
            <a:r>
              <a:rPr lang="el-GR" sz="2300" i="1" dirty="0"/>
              <a:t>εκτυπωθεί το αποτέλεσμα και να το δει ο χρήστης</a:t>
            </a:r>
            <a:r>
              <a:rPr lang="el-GR" sz="2300" dirty="0"/>
              <a:t>)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61C6975C-92C7-4652-B355-E92F963BED4A}" type="slidenum">
              <a:rPr lang="en-US">
                <a:latin typeface="Arial" charset="0"/>
                <a:cs typeface="Arial" charset="0"/>
              </a:rPr>
              <a:pPr/>
              <a:t>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76200"/>
            <a:ext cx="8531225" cy="12192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l-GR" dirty="0">
                <a:solidFill>
                  <a:schemeClr val="tx1"/>
                </a:solidFill>
              </a:rPr>
              <a:t>Πως Λειτουργούν οι Υπολογιστές</a:t>
            </a:r>
            <a:r>
              <a:rPr lang="en-US" dirty="0">
                <a:solidFill>
                  <a:schemeClr val="tx1"/>
                </a:solidFill>
              </a:rPr>
              <a:t>; </a:t>
            </a:r>
            <a:br>
              <a:rPr lang="el-GR" dirty="0">
                <a:solidFill>
                  <a:schemeClr val="tx1"/>
                </a:solidFill>
              </a:rPr>
            </a:br>
            <a:r>
              <a:rPr lang="el-GR" dirty="0">
                <a:solidFill>
                  <a:schemeClr val="tx1"/>
                </a:solidFill>
              </a:rPr>
              <a:t>(4 βήματα)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55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accent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7701</TotalTime>
  <Words>5138</Words>
  <Application>Microsoft Office PowerPoint</Application>
  <PresentationFormat>On-screen Show (4:3)</PresentationFormat>
  <Paragraphs>1112</Paragraphs>
  <Slides>81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8" baseType="lpstr">
      <vt:lpstr>Arial</vt:lpstr>
      <vt:lpstr>Calibri</vt:lpstr>
      <vt:lpstr>Times</vt:lpstr>
      <vt:lpstr>Tw Cen MT</vt:lpstr>
      <vt:lpstr>Wingdings</vt:lpstr>
      <vt:lpstr>Wingdings 2</vt:lpstr>
      <vt:lpstr>Median</vt:lpstr>
      <vt:lpstr>ΕΠΛ 003:  ΕπιστΗμη της ΠληροφορικΗς και ΠληροφορικΑ ΣυστΗματα</vt:lpstr>
      <vt:lpstr>Υπολογιστικά συστήματα: Στρώματα</vt:lpstr>
      <vt:lpstr>Στόχοι</vt:lpstr>
      <vt:lpstr>Πως Λειτουργούν οι Υπολογιστές;  (4 βήματα)</vt:lpstr>
      <vt:lpstr>Πως Λειτουργούν οι Υπολογιστές;  (4 βήματα)</vt:lpstr>
      <vt:lpstr>Πως Λειτουργούν οι Υπολογιστές;  (4 βήματα)</vt:lpstr>
      <vt:lpstr>Πως Λειτουργούν οι Υπολογιστές;  (4 βήματα)</vt:lpstr>
      <vt:lpstr>Πως Λειτουργούν οι Υπολογιστές;  (4 βήματα)</vt:lpstr>
      <vt:lpstr>Πως Λειτουργούν οι Υπολογιστές;  (4 βήματα)</vt:lpstr>
      <vt:lpstr>Πως Λειτουργούν οι Υπολογιστές;  (4 βήματα)</vt:lpstr>
      <vt:lpstr>Πως Λειτουργούν οι Υπολογιστές;  (4 βήματα)</vt:lpstr>
      <vt:lpstr>Πως Λειτουργούν οι Υπολογιστές;  (4 βήματα)</vt:lpstr>
      <vt:lpstr>Πως Λειτουργούν  οι Υπολογιστές; (4 βήματα)</vt:lpstr>
      <vt:lpstr>Άνθρωπος σαν Υπολογιστής</vt:lpstr>
      <vt:lpstr>Κεντρική Μονάδα Επεξεργασίας</vt:lpstr>
      <vt:lpstr>Κεντρική Μονάδα Επεξεργασίας</vt:lpstr>
      <vt:lpstr>Κεντρική Μονάδα Επεξεργασίας</vt:lpstr>
      <vt:lpstr>ΚΜΕ: Αριθμητική και Λογική μονάδα</vt:lpstr>
      <vt:lpstr>ΚΜΕ: Αριθμητική και Λογική μονάδα</vt:lpstr>
      <vt:lpstr>ΚΜΕ: Μονάδα Ελέγχου</vt:lpstr>
      <vt:lpstr>ΚΜΕ: Μονάδα Ελέγχου</vt:lpstr>
      <vt:lpstr>Κύρια Μνήμη</vt:lpstr>
      <vt:lpstr>Κύρια Μνήμη: RAM</vt:lpstr>
      <vt:lpstr>Κύρια Μνήμη</vt:lpstr>
      <vt:lpstr>Κύρια Μνήμη: Ανάγνωση</vt:lpstr>
      <vt:lpstr>Κύρια Μνήμη: Εγγραφή</vt:lpstr>
      <vt:lpstr>Κύρια Μνήμη: Χωρητικότητα</vt:lpstr>
      <vt:lpstr>Κύρια Μνήμη: Χωρητικότητα</vt:lpstr>
      <vt:lpstr>Κύρια Μνήμη: Χωρητικότητα</vt:lpstr>
      <vt:lpstr>Κύρια Μνήμη: Χωρητικότητα</vt:lpstr>
      <vt:lpstr>Κύρια Μνήμη: Χωρητικότητα</vt:lpstr>
      <vt:lpstr>Ερωτήσεις;</vt:lpstr>
      <vt:lpstr>ΚΜΕ &amp; Κύρια Μνήμη</vt:lpstr>
      <vt:lpstr>Σύνδεση ΚΜΕ – Κύριας Μνήμης</vt:lpstr>
      <vt:lpstr>Σύνδεση ΚΜΕ – Κύριας Μνήμης</vt:lpstr>
      <vt:lpstr>Σύνδεση: Δίαυλος Δεδομένων</vt:lpstr>
      <vt:lpstr>Σύνδεση: Δίαυλος Διευθύνσεων</vt:lpstr>
      <vt:lpstr>Σύνδεση: Δίαυλος Ελέγχου</vt:lpstr>
      <vt:lpstr>Σύνδεση: Σχέση με Χωρητικότητα</vt:lpstr>
      <vt:lpstr>Κύρια Μνήμη: Χωρητικότητα</vt:lpstr>
      <vt:lpstr>Ο Κύκλος Μηχανής</vt:lpstr>
      <vt:lpstr>Ο Κύκλος Μηχανής: Παράδειγμα</vt:lpstr>
      <vt:lpstr>Ο Κύκλος Μηχανής: Παράδειγμα</vt:lpstr>
      <vt:lpstr>Ο Κύκλος Μηχανής: Παράδειγμα</vt:lpstr>
      <vt:lpstr>Ο Κύκλος Μηχανής: Παράδειγμα</vt:lpstr>
      <vt:lpstr>Ο Κύκλος Μηχανής: Παράδειγμα</vt:lpstr>
      <vt:lpstr>Ο Κύκλος Μηχανής: Παράδειγμα</vt:lpstr>
      <vt:lpstr>Κύρια Μνήμη: RAM και ROM</vt:lpstr>
      <vt:lpstr>Κύρια Μνήμη: RAM και ROM</vt:lpstr>
      <vt:lpstr>Κύρια Μνήμη: RAM και ROM - Σύνοψη</vt:lpstr>
      <vt:lpstr>Ερωτήσεις;</vt:lpstr>
      <vt:lpstr>Κρυφή Μνήμη</vt:lpstr>
      <vt:lpstr>Κρυφή Μνήμη</vt:lpstr>
      <vt:lpstr>Κρυφή Μνήμη</vt:lpstr>
      <vt:lpstr>Κρυφή Μνήμη: Ανάγνωση</vt:lpstr>
      <vt:lpstr>Κρυφή Μνήμη: Ανάγνωση</vt:lpstr>
      <vt:lpstr>Κρυφή Μνήμη: Εγγραφή</vt:lpstr>
      <vt:lpstr>Δευτερεύουσα Μνήμη</vt:lpstr>
      <vt:lpstr>Δευτερεύουσα Μνήμη</vt:lpstr>
      <vt:lpstr>Δευτερεύουσα Μνήμη </vt:lpstr>
      <vt:lpstr>Δευτερεύουσα Μνήμη </vt:lpstr>
      <vt:lpstr>Δευτερεύουσα Μνήμη </vt:lpstr>
      <vt:lpstr>Δευτερεύουσα Μνήμη: Μαγνητικές Ταινίες</vt:lpstr>
      <vt:lpstr>Δευτερεύουσα Μνήμη:  Μαγνητικές Ταινίες</vt:lpstr>
      <vt:lpstr>Δευτερεύουσα Μνήμη:  Μαγνητικές Ταινίες</vt:lpstr>
      <vt:lpstr>Δευτερεύουσα Μνήμη:  Μαγνητικές Ταινίες</vt:lpstr>
      <vt:lpstr>Δευτερεύουσα Μνήμη: Μαγνητικός Δίσκος</vt:lpstr>
      <vt:lpstr>Δευτερεύουσα Μνήμη: Σκληρός Δίσκος</vt:lpstr>
      <vt:lpstr>Δευτερεύουσα Μνήμη: Σκληρός Δίσκος</vt:lpstr>
      <vt:lpstr>Δευτερεύουσα Μνήμη: Σκληρός Δίσκος</vt:lpstr>
      <vt:lpstr>Δευτερεύουσα Μνήμη:  Οπτικά Μέσα Αποθήκευσης</vt:lpstr>
      <vt:lpstr>Συσκευές Εισόδου και Εξόδου</vt:lpstr>
      <vt:lpstr>Συσκευές Εισόδου</vt:lpstr>
      <vt:lpstr>Πώς Λειτουργεί το Ποντίκι;</vt:lpstr>
      <vt:lpstr>Πώς Λειτουργεί το Ποντίκι;</vt:lpstr>
      <vt:lpstr>Πώς Λειτουργεί το Ποντίκι;</vt:lpstr>
      <vt:lpstr>Συσκευές Εξόδου</vt:lpstr>
      <vt:lpstr>Οθόνες: Βασικές Κατηγορίες</vt:lpstr>
      <vt:lpstr>Οθόνες: Βασικά Χαρακτηριστικά</vt:lpstr>
      <vt:lpstr>Εκτυπωτές: Βασικές Κατηγορίες</vt:lpstr>
      <vt:lpstr>Ερωτήσεις;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ΕΠΛ002: ΕΙΣΑΓΩΓΗ ΣΤΗΝ ΕΠΙΣΤΗΜΗ ΤΗΣ ΠΛΡΟΦΟΡΙΚΗΣ / Άνοιξη 2009</dc:title>
  <dc:subject>Δομή του υπολογιστή</dc:subject>
  <dc:creator>Χρήστος Καπούτσης (πάνω σε παλαιότερες εκδόσεις)</dc:creator>
  <cp:lastModifiedBy>Demetris</cp:lastModifiedBy>
  <cp:revision>747</cp:revision>
  <dcterms:created xsi:type="dcterms:W3CDTF">2002-06-09T00:44:04Z</dcterms:created>
  <dcterms:modified xsi:type="dcterms:W3CDTF">2017-01-26T18:21:12Z</dcterms:modified>
</cp:coreProperties>
</file>